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0" r:id="rId5"/>
    <p:sldId id="259" r:id="rId6"/>
    <p:sldId id="265" r:id="rId7"/>
    <p:sldId id="261" r:id="rId8"/>
    <p:sldId id="262" r:id="rId9"/>
    <p:sldId id="263" r:id="rId10"/>
    <p:sldId id="264" r:id="rId11"/>
    <p:sldId id="266" r:id="rId12"/>
    <p:sldId id="267" r:id="rId13"/>
    <p:sldId id="268" r:id="rId14"/>
    <p:sldId id="269"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9CCC9F-65F9-4BBC-9503-B358EC1252AE}"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3636909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9CCC9F-65F9-4BBC-9503-B358EC1252AE}"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2242588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F9CCC9F-65F9-4BBC-9503-B358EC1252AE}"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472629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9CCC9F-65F9-4BBC-9503-B358EC1252AE}" type="datetimeFigureOut">
              <a:rPr lang="en-US" smtClean="0"/>
              <a:t>4/21/2022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1692664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9CCC9F-65F9-4BBC-9503-B358EC1252AE}" type="datetimeFigureOut">
              <a:rPr lang="en-US" smtClean="0"/>
              <a:t>4/21/2022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1613043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9CCC9F-65F9-4BBC-9503-B358EC1252AE}" type="datetimeFigureOut">
              <a:rPr lang="en-US" smtClean="0"/>
              <a:t>4/21/2022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3058248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9CCC9F-65F9-4BBC-9503-B358EC1252AE}" type="datetimeFigureOut">
              <a:rPr lang="en-US" smtClean="0"/>
              <a:t>4/21/2022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2962486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9CCC9F-65F9-4BBC-9503-B358EC1252AE}" type="datetimeFigureOut">
              <a:rPr lang="en-US" smtClean="0"/>
              <a:t>4/21/2022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1903597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9CCC9F-65F9-4BBC-9503-B358EC1252AE}" type="datetimeFigureOut">
              <a:rPr lang="en-US" smtClean="0"/>
              <a:t>4/21/2022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2362517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9CCC9F-65F9-4BBC-9503-B358EC1252AE}"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68119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9CCC9F-65F9-4BBC-9503-B358EC1252AE}"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94DD38-B730-4155-9733-205E8634C5C4}" type="slidenum">
              <a:rPr lang="en-US" smtClean="0"/>
              <a:t>‹#›</a:t>
            </a:fld>
            <a:endParaRPr lang="en-US"/>
          </a:p>
        </p:txBody>
      </p:sp>
    </p:spTree>
    <p:extLst>
      <p:ext uri="{BB962C8B-B14F-4D97-AF65-F5344CB8AC3E}">
        <p14:creationId xmlns:p14="http://schemas.microsoft.com/office/powerpoint/2010/main" val="139413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9CCC9F-65F9-4BBC-9503-B358EC1252AE}" type="datetimeFigureOut">
              <a:rPr lang="en-US" smtClean="0"/>
              <a:t>4/21/2022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94DD38-B730-4155-9733-205E8634C5C4}" type="slidenum">
              <a:rPr lang="en-US" smtClean="0"/>
              <a:t>‹#›</a:t>
            </a:fld>
            <a:endParaRPr lang="en-US"/>
          </a:p>
        </p:txBody>
      </p:sp>
    </p:spTree>
    <p:extLst>
      <p:ext uri="{BB962C8B-B14F-4D97-AF65-F5344CB8AC3E}">
        <p14:creationId xmlns:p14="http://schemas.microsoft.com/office/powerpoint/2010/main" val="2526141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44978"/>
            <a:ext cx="9144000" cy="666044"/>
          </a:xfrm>
        </p:spPr>
        <p:txBody>
          <a:bodyPr>
            <a:normAutofit fontScale="90000"/>
          </a:bodyPr>
          <a:lstStyle/>
          <a:p>
            <a:r>
              <a:rPr lang="en-US" sz="4000" b="1" dirty="0" smtClean="0"/>
              <a:t>“Janusz Korczak’s concept of ‘Trust’ and its Significance to the </a:t>
            </a:r>
            <a:r>
              <a:rPr lang="en-US" sz="4000" b="1" dirty="0" smtClean="0"/>
              <a:t>pedagogical Challenges at urban </a:t>
            </a:r>
            <a:r>
              <a:rPr lang="en-US" sz="4000" b="1" dirty="0" smtClean="0"/>
              <a:t>schools environments”</a:t>
            </a:r>
            <a:endParaRPr lang="en-US" sz="4000" b="1" dirty="0"/>
          </a:p>
        </p:txBody>
      </p:sp>
      <p:pic>
        <p:nvPicPr>
          <p:cNvPr id="4" name="Picture 3"/>
          <p:cNvPicPr>
            <a:picLocks noChangeAspect="1"/>
          </p:cNvPicPr>
          <p:nvPr/>
        </p:nvPicPr>
        <p:blipFill>
          <a:blip r:embed="rId2"/>
          <a:stretch>
            <a:fillRect/>
          </a:stretch>
        </p:blipFill>
        <p:spPr>
          <a:xfrm>
            <a:off x="3352798" y="3465689"/>
            <a:ext cx="4786489" cy="3156126"/>
          </a:xfrm>
          <a:prstGeom prst="rect">
            <a:avLst/>
          </a:prstGeom>
        </p:spPr>
      </p:pic>
      <p:sp>
        <p:nvSpPr>
          <p:cNvPr id="3" name="Subtitle 2"/>
          <p:cNvSpPr>
            <a:spLocks noGrp="1"/>
          </p:cNvSpPr>
          <p:nvPr>
            <p:ph type="subTitle" idx="1"/>
          </p:nvPr>
        </p:nvSpPr>
        <p:spPr>
          <a:xfrm>
            <a:off x="1524000" y="2235200"/>
            <a:ext cx="9144000" cy="835378"/>
          </a:xfrm>
        </p:spPr>
        <p:txBody>
          <a:bodyPr>
            <a:normAutofit fontScale="92500"/>
          </a:bodyPr>
          <a:lstStyle/>
          <a:p>
            <a:endParaRPr lang="en-GB" dirty="0" smtClean="0"/>
          </a:p>
          <a:p>
            <a:r>
              <a:rPr lang="en-GB" dirty="0" smtClean="0"/>
              <a:t>Boaz Tsabar – Hebrew University, David Yellin college of education, Jerusalem</a:t>
            </a:r>
            <a:r>
              <a:rPr lang="en-GB" dirty="0" smtClean="0"/>
              <a:t>.</a:t>
            </a:r>
          </a:p>
          <a:p>
            <a:endParaRPr lang="en-GB" dirty="0"/>
          </a:p>
        </p:txBody>
      </p:sp>
    </p:spTree>
    <p:extLst>
      <p:ext uri="{BB962C8B-B14F-4D97-AF65-F5344CB8AC3E}">
        <p14:creationId xmlns:p14="http://schemas.microsoft.com/office/powerpoint/2010/main" val="41928887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Biography :</a:t>
            </a:r>
            <a:endParaRPr lang="he-IL" dirty="0"/>
          </a:p>
        </p:txBody>
      </p:sp>
      <p:sp>
        <p:nvSpPr>
          <p:cNvPr id="3" name="Content Placeholder 2"/>
          <p:cNvSpPr>
            <a:spLocks noGrp="1"/>
          </p:cNvSpPr>
          <p:nvPr>
            <p:ph idx="1"/>
          </p:nvPr>
        </p:nvSpPr>
        <p:spPr>
          <a:xfrm>
            <a:off x="4007768" y="1600201"/>
            <a:ext cx="6203032" cy="4525963"/>
          </a:xfrm>
        </p:spPr>
        <p:txBody>
          <a:bodyPr>
            <a:normAutofit/>
          </a:bodyPr>
          <a:lstStyle/>
          <a:p>
            <a:r>
              <a:rPr lang="en-GB" dirty="0" smtClean="0"/>
              <a:t>Korczak was born in 1878 to a polish -Jewish family. </a:t>
            </a:r>
          </a:p>
          <a:p>
            <a:r>
              <a:rPr lang="en-GB" dirty="0" smtClean="0"/>
              <a:t>He was always involves in the world of children:</a:t>
            </a:r>
          </a:p>
          <a:p>
            <a:pPr lvl="1"/>
            <a:r>
              <a:rPr lang="en-GB" dirty="0" smtClean="0"/>
              <a:t>As a </a:t>
            </a:r>
            <a:r>
              <a:rPr lang="en-US" dirty="0" smtClean="0"/>
              <a:t>pediatrician. </a:t>
            </a:r>
            <a:endParaRPr lang="he-IL" dirty="0" smtClean="0"/>
          </a:p>
          <a:p>
            <a:pPr lvl="1"/>
            <a:r>
              <a:rPr lang="en-GB" dirty="0" smtClean="0"/>
              <a:t>Teacher trainer.</a:t>
            </a:r>
          </a:p>
          <a:p>
            <a:pPr lvl="1"/>
            <a:r>
              <a:rPr lang="en-GB" dirty="0" smtClean="0"/>
              <a:t>Teen Jurist.</a:t>
            </a:r>
          </a:p>
          <a:p>
            <a:pPr lvl="1"/>
            <a:r>
              <a:rPr lang="en-GB" dirty="0" smtClean="0"/>
              <a:t>Renowned children author.  </a:t>
            </a:r>
          </a:p>
          <a:p>
            <a:pPr lvl="1"/>
            <a:r>
              <a:rPr lang="en-GB" dirty="0" smtClean="0"/>
              <a:t>Founder and head principal of an orphanage home. </a:t>
            </a:r>
            <a:endParaRPr lang="he-IL" dirty="0" smtClean="0"/>
          </a:p>
        </p:txBody>
      </p:sp>
      <p:pic>
        <p:nvPicPr>
          <p:cNvPr id="5" name="תמונה 4"/>
          <p:cNvPicPr>
            <a:picLocks noChangeAspect="1"/>
          </p:cNvPicPr>
          <p:nvPr/>
        </p:nvPicPr>
        <p:blipFill>
          <a:blip r:embed="rId2"/>
          <a:stretch>
            <a:fillRect/>
          </a:stretch>
        </p:blipFill>
        <p:spPr>
          <a:xfrm>
            <a:off x="9429750" y="3122262"/>
            <a:ext cx="1924050" cy="2371725"/>
          </a:xfrm>
          <a:prstGeom prst="rect">
            <a:avLst/>
          </a:prstGeom>
        </p:spPr>
      </p:pic>
      <p:pic>
        <p:nvPicPr>
          <p:cNvPr id="4" name="תמונה 3"/>
          <p:cNvPicPr>
            <a:picLocks noChangeAspect="1"/>
          </p:cNvPicPr>
          <p:nvPr/>
        </p:nvPicPr>
        <p:blipFill>
          <a:blip r:embed="rId3"/>
          <a:stretch>
            <a:fillRect/>
          </a:stretch>
        </p:blipFill>
        <p:spPr>
          <a:xfrm>
            <a:off x="1036305" y="1741246"/>
            <a:ext cx="1766037" cy="2121936"/>
          </a:xfrm>
          <a:prstGeom prst="rect">
            <a:avLst/>
          </a:prstGeom>
        </p:spPr>
      </p:pic>
      <p:pic>
        <p:nvPicPr>
          <p:cNvPr id="6" name="תמונה 5"/>
          <p:cNvPicPr>
            <a:picLocks noChangeAspect="1"/>
          </p:cNvPicPr>
          <p:nvPr/>
        </p:nvPicPr>
        <p:blipFill>
          <a:blip r:embed="rId4"/>
          <a:stretch>
            <a:fillRect/>
          </a:stretch>
        </p:blipFill>
        <p:spPr>
          <a:xfrm>
            <a:off x="2226689" y="4604605"/>
            <a:ext cx="1863179" cy="2017059"/>
          </a:xfrm>
          <a:prstGeom prst="rect">
            <a:avLst/>
          </a:prstGeom>
        </p:spPr>
      </p:pic>
    </p:spTree>
    <p:extLst>
      <p:ext uri="{BB962C8B-B14F-4D97-AF65-F5344CB8AC3E}">
        <p14:creationId xmlns:p14="http://schemas.microsoft.com/office/powerpoint/2010/main" val="3300924119"/>
      </p:ext>
    </p:extLst>
  </p:cSld>
  <p:clrMapOvr>
    <a:masterClrMapping/>
  </p:clrMapOvr>
  <mc:AlternateContent xmlns:mc="http://schemas.openxmlformats.org/markup-compatibility/2006" xmlns:p14="http://schemas.microsoft.com/office/powerpoint/2010/main">
    <mc:Choice Requires="p14">
      <p:transition spd="slow" p14:dur="2000" advTm="27238"/>
    </mc:Choice>
    <mc:Fallback xmlns="">
      <p:transition spd="slow" advTm="27238"/>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95111"/>
            <a:ext cx="7391400" cy="5781851"/>
          </a:xfrm>
        </p:spPr>
        <p:txBody>
          <a:bodyPr>
            <a:normAutofit/>
          </a:bodyPr>
          <a:lstStyle/>
          <a:p>
            <a:r>
              <a:rPr lang="en-GB" dirty="0" smtClean="0"/>
              <a:t>When Warsaw was concurred by Nazi Germany on September 1939, the Jewish institutions were put under tremendous pressure and were soon to be collapse.</a:t>
            </a:r>
          </a:p>
          <a:p>
            <a:r>
              <a:rPr lang="en-GB" dirty="0" smtClean="0"/>
              <a:t>Together with his faithful partner </a:t>
            </a:r>
            <a:r>
              <a:rPr lang="en-US" dirty="0" err="1"/>
              <a:t>Stefania</a:t>
            </a:r>
            <a:r>
              <a:rPr lang="en-US" dirty="0"/>
              <a:t> </a:t>
            </a:r>
            <a:r>
              <a:rPr lang="en-US" dirty="0" err="1"/>
              <a:t>Wilczyńska</a:t>
            </a:r>
            <a:r>
              <a:rPr lang="en-US" dirty="0"/>
              <a:t> (</a:t>
            </a:r>
            <a:r>
              <a:rPr lang="en-US" dirty="0" err="1"/>
              <a:t>Stefa</a:t>
            </a:r>
            <a:r>
              <a:rPr lang="en-US" dirty="0" smtClean="0"/>
              <a:t>), tremendous effort was made to keep the orphanage active for the sake of the children.</a:t>
            </a:r>
            <a:endParaRPr lang="en-GB" dirty="0"/>
          </a:p>
          <a:p>
            <a:r>
              <a:rPr lang="en-GB" dirty="0" smtClean="0"/>
              <a:t>At one point Korczak’s Polish friends offer him help with escaping from the Ghetto, and even prepare fake pass certification, but he refused to leave his children, and was sent with them, on the fifth of August 1942, to the death camps of Treblinka. </a:t>
            </a:r>
            <a:endParaRPr lang="he-IL" dirty="0" smtClean="0"/>
          </a:p>
          <a:p>
            <a:endParaRPr lang="en-US" dirty="0"/>
          </a:p>
        </p:txBody>
      </p:sp>
      <p:pic>
        <p:nvPicPr>
          <p:cNvPr id="5" name="תמונה 4"/>
          <p:cNvPicPr>
            <a:picLocks noChangeAspect="1"/>
          </p:cNvPicPr>
          <p:nvPr/>
        </p:nvPicPr>
        <p:blipFill>
          <a:blip r:embed="rId2"/>
          <a:stretch>
            <a:fillRect/>
          </a:stretch>
        </p:blipFill>
        <p:spPr>
          <a:xfrm>
            <a:off x="8896704" y="486392"/>
            <a:ext cx="2694162" cy="3059289"/>
          </a:xfrm>
          <a:prstGeom prst="rect">
            <a:avLst/>
          </a:prstGeom>
        </p:spPr>
      </p:pic>
      <p:pic>
        <p:nvPicPr>
          <p:cNvPr id="2" name="Picture 1"/>
          <p:cNvPicPr>
            <a:picLocks noChangeAspect="1"/>
          </p:cNvPicPr>
          <p:nvPr/>
        </p:nvPicPr>
        <p:blipFill>
          <a:blip r:embed="rId3"/>
          <a:stretch>
            <a:fillRect/>
          </a:stretch>
        </p:blipFill>
        <p:spPr>
          <a:xfrm>
            <a:off x="8896704" y="4361378"/>
            <a:ext cx="2901948" cy="1950889"/>
          </a:xfrm>
          <a:prstGeom prst="rect">
            <a:avLst/>
          </a:prstGeom>
        </p:spPr>
      </p:pic>
    </p:spTree>
    <p:extLst>
      <p:ext uri="{BB962C8B-B14F-4D97-AF65-F5344CB8AC3E}">
        <p14:creationId xmlns:p14="http://schemas.microsoft.com/office/powerpoint/2010/main" val="3980335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16632"/>
            <a:ext cx="8229600" cy="1301006"/>
          </a:xfrm>
        </p:spPr>
        <p:txBody>
          <a:bodyPr/>
          <a:lstStyle/>
          <a:p>
            <a:r>
              <a:rPr lang="en-GB" dirty="0" smtClean="0"/>
              <a:t>The orphanage home</a:t>
            </a:r>
            <a:endParaRPr lang="he-IL" dirty="0"/>
          </a:p>
        </p:txBody>
      </p:sp>
      <p:sp>
        <p:nvSpPr>
          <p:cNvPr id="3" name="Content Placeholder 2"/>
          <p:cNvSpPr>
            <a:spLocks noGrp="1"/>
          </p:cNvSpPr>
          <p:nvPr>
            <p:ph idx="1"/>
          </p:nvPr>
        </p:nvSpPr>
        <p:spPr>
          <a:xfrm>
            <a:off x="1478845" y="1501422"/>
            <a:ext cx="7540978" cy="5361889"/>
          </a:xfrm>
        </p:spPr>
        <p:txBody>
          <a:bodyPr>
            <a:normAutofit/>
          </a:bodyPr>
          <a:lstStyle/>
          <a:p>
            <a:r>
              <a:rPr lang="en-US" dirty="0" smtClean="0"/>
              <a:t>The children assembled at the orphanage arrived from neighborhoods hurt by poverty, prostitution, alcohol and drug abuse.</a:t>
            </a:r>
          </a:p>
          <a:p>
            <a:r>
              <a:rPr lang="en-GB" dirty="0" smtClean="0"/>
              <a:t>They brought with them fears, anxieties and a strong feeling of distrust at the world that has failed them so brutally. </a:t>
            </a:r>
            <a:endParaRPr lang="he-IL" dirty="0" smtClean="0"/>
          </a:p>
          <a:p>
            <a:endParaRPr lang="he-IL"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6267" y="4450607"/>
            <a:ext cx="2880320" cy="1944216"/>
          </a:xfrm>
          <a:prstGeom prst="rect">
            <a:avLst/>
          </a:prstGeom>
        </p:spPr>
      </p:pic>
    </p:spTree>
    <p:extLst>
      <p:ext uri="{BB962C8B-B14F-4D97-AF65-F5344CB8AC3E}">
        <p14:creationId xmlns:p14="http://schemas.microsoft.com/office/powerpoint/2010/main" val="2277948842"/>
      </p:ext>
    </p:extLst>
  </p:cSld>
  <p:clrMapOvr>
    <a:masterClrMapping/>
  </p:clrMapOvr>
  <mc:AlternateContent xmlns:mc="http://schemas.openxmlformats.org/markup-compatibility/2006" xmlns:p14="http://schemas.microsoft.com/office/powerpoint/2010/main">
    <mc:Choice Requires="p14">
      <p:transition spd="slow" p14:dur="2000" advTm="64944"/>
    </mc:Choice>
    <mc:Fallback xmlns="">
      <p:transition spd="slow" advTm="64944"/>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6342"/>
          </a:xfrm>
        </p:spPr>
        <p:txBody>
          <a:bodyPr/>
          <a:lstStyle/>
          <a:p>
            <a:r>
              <a:rPr lang="en-US" b="1" dirty="0" smtClean="0"/>
              <a:t>Trust Component</a:t>
            </a:r>
            <a:endParaRPr lang="en-US" dirty="0"/>
          </a:p>
        </p:txBody>
      </p:sp>
      <p:sp>
        <p:nvSpPr>
          <p:cNvPr id="3" name="Content Placeholder 2"/>
          <p:cNvSpPr>
            <a:spLocks noGrp="1"/>
          </p:cNvSpPr>
          <p:nvPr>
            <p:ph idx="1"/>
          </p:nvPr>
        </p:nvSpPr>
        <p:spPr>
          <a:xfrm>
            <a:off x="838200" y="1264356"/>
            <a:ext cx="10515600" cy="4912607"/>
          </a:xfrm>
        </p:spPr>
        <p:txBody>
          <a:bodyPr>
            <a:normAutofit/>
          </a:bodyPr>
          <a:lstStyle/>
          <a:p>
            <a:r>
              <a:rPr lang="en-US" dirty="0" smtClean="0"/>
              <a:t>In such social setting a tremendous </a:t>
            </a:r>
            <a:r>
              <a:rPr lang="en-US" dirty="0" smtClean="0"/>
              <a:t>pedagogical </a:t>
            </a:r>
            <a:r>
              <a:rPr lang="en-US" dirty="0" smtClean="0"/>
              <a:t>intention was needed to re-habilitate relations of mutual trust (between the children and adult society, and among themselves).</a:t>
            </a:r>
          </a:p>
          <a:p>
            <a:r>
              <a:rPr lang="en-GB" dirty="0" smtClean="0"/>
              <a:t>Accordingly Korczak writes: </a:t>
            </a:r>
          </a:p>
          <a:p>
            <a:pPr marL="457200" lvl="1" indent="0">
              <a:buNone/>
            </a:pPr>
            <a:endParaRPr lang="he-IL" sz="2800" b="1" i="1" dirty="0"/>
          </a:p>
          <a:p>
            <a:pPr lvl="1"/>
            <a:r>
              <a:rPr lang="en-US" sz="2800" b="1" i="1" dirty="0" smtClean="0"/>
              <a:t>“</a:t>
            </a:r>
            <a:r>
              <a:rPr lang="en-US" sz="2800" b="1" i="1" dirty="0"/>
              <a:t>And the purpose of education: that the child may learn not to make noise, not to wear out shoes, to listen and do as he is told, not to criticize but to trust that everything is done solely for his own good.” </a:t>
            </a:r>
            <a:r>
              <a:rPr lang="en-US" sz="1200" dirty="0"/>
              <a:t>(Korczak, </a:t>
            </a:r>
            <a:r>
              <a:rPr lang="en-US" sz="1200" dirty="0" smtClean="0"/>
              <a:t>1914 p</a:t>
            </a:r>
            <a:r>
              <a:rPr lang="en-US" sz="1200" dirty="0"/>
              <a:t>. </a:t>
            </a:r>
            <a:r>
              <a:rPr lang="en-US" sz="1200" dirty="0" smtClean="0"/>
              <a:t>205</a:t>
            </a:r>
            <a:r>
              <a:rPr lang="en-US" sz="1200" dirty="0" smtClean="0"/>
              <a:t>).</a:t>
            </a:r>
            <a:endParaRPr lang="en-US" sz="1200" dirty="0" smtClean="0"/>
          </a:p>
        </p:txBody>
      </p:sp>
    </p:spTree>
    <p:extLst>
      <p:ext uri="{BB962C8B-B14F-4D97-AF65-F5344CB8AC3E}">
        <p14:creationId xmlns:p14="http://schemas.microsoft.com/office/powerpoint/2010/main" val="2338745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Trust as a manifestation of </a:t>
            </a:r>
            <a:r>
              <a:rPr lang="en-US" b="1" dirty="0" smtClean="0"/>
              <a:t>human attachment</a:t>
            </a:r>
            <a:endParaRPr lang="en-US" dirty="0"/>
          </a:p>
        </p:txBody>
      </p:sp>
      <p:sp>
        <p:nvSpPr>
          <p:cNvPr id="3" name="Content Placeholder 2"/>
          <p:cNvSpPr>
            <a:spLocks noGrp="1"/>
          </p:cNvSpPr>
          <p:nvPr>
            <p:ph idx="1"/>
          </p:nvPr>
        </p:nvSpPr>
        <p:spPr>
          <a:xfrm>
            <a:off x="838199" y="1806222"/>
            <a:ext cx="7730067" cy="4876800"/>
          </a:xfrm>
        </p:spPr>
        <p:txBody>
          <a:bodyPr>
            <a:normAutofit/>
          </a:bodyPr>
          <a:lstStyle/>
          <a:p>
            <a:r>
              <a:rPr lang="en-US" dirty="0" smtClean="0"/>
              <a:t>Human A</a:t>
            </a:r>
            <a:r>
              <a:rPr lang="en-US" dirty="0" smtClean="0"/>
              <a:t>ttachment serves </a:t>
            </a:r>
            <a:r>
              <a:rPr lang="en-US" dirty="0"/>
              <a:t>as a </a:t>
            </a:r>
            <a:r>
              <a:rPr lang="en-US" dirty="0" smtClean="0"/>
              <a:t>fundamental gateway to: </a:t>
            </a:r>
            <a:endParaRPr lang="en-US" dirty="0" smtClean="0"/>
          </a:p>
          <a:p>
            <a:pPr lvl="1"/>
            <a:r>
              <a:rPr lang="en-US" sz="2800" dirty="0"/>
              <a:t>T</a:t>
            </a:r>
            <a:r>
              <a:rPr lang="en-US" sz="2800" dirty="0" smtClean="0"/>
              <a:t>he </a:t>
            </a:r>
            <a:r>
              <a:rPr lang="en-US" sz="2800" dirty="0"/>
              <a:t>fulfilment of our humanity </a:t>
            </a:r>
            <a:r>
              <a:rPr lang="en-US" sz="2800" dirty="0" smtClean="0"/>
              <a:t>(Buber</a:t>
            </a:r>
            <a:r>
              <a:rPr lang="en-US" sz="2800" dirty="0"/>
              <a:t>, 1973</a:t>
            </a:r>
            <a:r>
              <a:rPr lang="en-US" sz="2800" dirty="0" smtClean="0"/>
              <a:t>).</a:t>
            </a:r>
          </a:p>
          <a:p>
            <a:pPr lvl="1"/>
            <a:r>
              <a:rPr lang="en-US" sz="2800" dirty="0" smtClean="0"/>
              <a:t>Self-worth </a:t>
            </a:r>
            <a:r>
              <a:rPr lang="en-US" sz="2800" dirty="0"/>
              <a:t>(</a:t>
            </a:r>
            <a:r>
              <a:rPr lang="en-US" sz="2800" dirty="0" err="1"/>
              <a:t>Winnicott</a:t>
            </a:r>
            <a:r>
              <a:rPr lang="en-US" sz="2800" dirty="0"/>
              <a:t>, </a:t>
            </a:r>
            <a:r>
              <a:rPr lang="en-US" sz="2800" dirty="0" smtClean="0"/>
              <a:t>1960)</a:t>
            </a:r>
            <a:r>
              <a:rPr lang="en-GB" sz="2800" dirty="0" smtClean="0"/>
              <a:t>.</a:t>
            </a:r>
            <a:r>
              <a:rPr lang="en-US" sz="2800" dirty="0" smtClean="0"/>
              <a:t> </a:t>
            </a:r>
            <a:endParaRPr lang="en-US" sz="2800" dirty="0" smtClean="0"/>
          </a:p>
          <a:p>
            <a:pPr lvl="1"/>
            <a:r>
              <a:rPr lang="en-US" sz="2800" dirty="0" smtClean="0"/>
              <a:t>Moral Ability </a:t>
            </a:r>
            <a:r>
              <a:rPr lang="en-US" sz="2800" dirty="0"/>
              <a:t>to love others (</a:t>
            </a:r>
            <a:r>
              <a:rPr lang="en-US" sz="2800" dirty="0" smtClean="0"/>
              <a:t>Fromm</a:t>
            </a:r>
            <a:r>
              <a:rPr lang="he-IL" sz="2800" dirty="0" smtClean="0"/>
              <a:t> </a:t>
            </a:r>
            <a:r>
              <a:rPr lang="en-US" sz="2800" dirty="0" smtClean="0"/>
              <a:t>1970).</a:t>
            </a:r>
            <a:endParaRPr lang="en-US" sz="2800" dirty="0" smtClean="0"/>
          </a:p>
          <a:p>
            <a:pPr lvl="1"/>
            <a:r>
              <a:rPr lang="en-US" sz="2800" dirty="0" smtClean="0"/>
              <a:t>Contribute </a:t>
            </a:r>
            <a:r>
              <a:rPr lang="en-US" sz="2800" dirty="0"/>
              <a:t>creatively to the world </a:t>
            </a:r>
            <a:r>
              <a:rPr lang="en-US" sz="2800" dirty="0" smtClean="0"/>
              <a:t>(Freire1981).</a:t>
            </a:r>
            <a:endParaRPr lang="en-US" sz="2800" dirty="0"/>
          </a:p>
        </p:txBody>
      </p:sp>
      <p:pic>
        <p:nvPicPr>
          <p:cNvPr id="4" name="Picture 3"/>
          <p:cNvPicPr>
            <a:picLocks noChangeAspect="1"/>
          </p:cNvPicPr>
          <p:nvPr/>
        </p:nvPicPr>
        <p:blipFill>
          <a:blip r:embed="rId2"/>
          <a:stretch>
            <a:fillRect/>
          </a:stretch>
        </p:blipFill>
        <p:spPr>
          <a:xfrm>
            <a:off x="8948915" y="2884839"/>
            <a:ext cx="2619375" cy="1743075"/>
          </a:xfrm>
          <a:prstGeom prst="rect">
            <a:avLst/>
          </a:prstGeom>
        </p:spPr>
      </p:pic>
      <p:pic>
        <p:nvPicPr>
          <p:cNvPr id="5" name="Picture 4"/>
          <p:cNvPicPr>
            <a:picLocks noChangeAspect="1"/>
          </p:cNvPicPr>
          <p:nvPr/>
        </p:nvPicPr>
        <p:blipFill>
          <a:blip r:embed="rId3"/>
          <a:stretch>
            <a:fillRect/>
          </a:stretch>
        </p:blipFill>
        <p:spPr>
          <a:xfrm>
            <a:off x="4348162" y="5011736"/>
            <a:ext cx="3495675" cy="1304925"/>
          </a:xfrm>
          <a:prstGeom prst="rect">
            <a:avLst/>
          </a:prstGeom>
        </p:spPr>
      </p:pic>
    </p:spTree>
    <p:extLst>
      <p:ext uri="{BB962C8B-B14F-4D97-AF65-F5344CB8AC3E}">
        <p14:creationId xmlns:p14="http://schemas.microsoft.com/office/powerpoint/2010/main" val="2628266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Educator – Agent of trust and relation</a:t>
            </a:r>
            <a:endParaRPr lang="en-US" dirty="0"/>
          </a:p>
        </p:txBody>
      </p:sp>
      <p:sp>
        <p:nvSpPr>
          <p:cNvPr id="3" name="Content Placeholder 2"/>
          <p:cNvSpPr>
            <a:spLocks noGrp="1"/>
          </p:cNvSpPr>
          <p:nvPr>
            <p:ph idx="1"/>
          </p:nvPr>
        </p:nvSpPr>
        <p:spPr>
          <a:xfrm>
            <a:off x="838200" y="1603022"/>
            <a:ext cx="10515600" cy="4573941"/>
          </a:xfrm>
        </p:spPr>
        <p:txBody>
          <a:bodyPr>
            <a:normAutofit/>
          </a:bodyPr>
          <a:lstStyle/>
          <a:p>
            <a:r>
              <a:rPr lang="en-US" dirty="0" smtClean="0"/>
              <a:t>Korczak believed that it is the educator who is charged with the task of rebuilding the child’s trust in the world.</a:t>
            </a:r>
          </a:p>
          <a:p>
            <a:r>
              <a:rPr lang="en-US" dirty="0"/>
              <a:t>The Educator is the adult who </a:t>
            </a:r>
            <a:r>
              <a:rPr lang="en-US" dirty="0" smtClean="0"/>
              <a:t>is </a:t>
            </a:r>
            <a:r>
              <a:rPr lang="en-US" dirty="0"/>
              <a:t>prepared to cope with </a:t>
            </a:r>
            <a:r>
              <a:rPr lang="en-US" dirty="0" smtClean="0"/>
              <a:t>the child  </a:t>
            </a:r>
            <a:r>
              <a:rPr lang="en-US" dirty="0" smtClean="0"/>
              <a:t>difficulties and frustrations</a:t>
            </a:r>
            <a:r>
              <a:rPr lang="en-US" dirty="0"/>
              <a:t>, and who demonstrates through his ongoing presence and labor a </a:t>
            </a:r>
            <a:r>
              <a:rPr lang="en-US" b="1" u="sng" dirty="0"/>
              <a:t>true commitment </a:t>
            </a:r>
            <a:r>
              <a:rPr lang="en-US" dirty="0"/>
              <a:t>to the child’s welfare. </a:t>
            </a:r>
          </a:p>
          <a:p>
            <a:r>
              <a:rPr lang="en-US" sz="2400" b="1" dirty="0" smtClean="0">
                <a:effectLst>
                  <a:outerShdw blurRad="38100" dist="38100" dir="2700000" algn="tl">
                    <a:srgbClr val="000000">
                      <a:alpha val="43137"/>
                    </a:srgbClr>
                  </a:outerShdw>
                </a:effectLst>
              </a:rPr>
              <a:t>“the person – perhaps the only one – who was kind, who did not fail him, saw through him, understood, and remained kind. He – the teacher” </a:t>
            </a:r>
            <a:r>
              <a:rPr lang="en-US" sz="1100" dirty="0" smtClean="0"/>
              <a:t>(Korczak, 1967d p. 393).</a:t>
            </a:r>
          </a:p>
          <a:p>
            <a:r>
              <a:rPr lang="en-US" sz="2400" b="1" dirty="0" smtClean="0">
                <a:effectLst>
                  <a:outerShdw blurRad="38100" dist="38100" dir="2700000" algn="tl">
                    <a:srgbClr val="000000">
                      <a:alpha val="43137"/>
                    </a:srgbClr>
                  </a:outerShdw>
                </a:effectLst>
              </a:rPr>
              <a:t>“It is the job of educators to bring up, rear, guard under the wings of kindness and experience, in warmth and peace, shield against danger, keep in storage until they grow up, become strong enough for independent flight</a:t>
            </a:r>
            <a:r>
              <a:rPr lang="en-US" sz="1000" b="1" dirty="0" smtClean="0">
                <a:effectLst>
                  <a:outerShdw blurRad="38100" dist="38100" dir="2700000" algn="tl">
                    <a:srgbClr val="000000">
                      <a:alpha val="43137"/>
                    </a:srgbClr>
                  </a:outerShdw>
                </a:effectLst>
              </a:rPr>
              <a:t>” </a:t>
            </a:r>
            <a:r>
              <a:rPr lang="en-US" sz="1000" dirty="0" smtClean="0"/>
              <a:t>(as cited in Cohen, 1972, p. 82). </a:t>
            </a:r>
          </a:p>
          <a:p>
            <a:endParaRPr lang="en-US" sz="1400" dirty="0" smtClean="0"/>
          </a:p>
          <a:p>
            <a:endParaRPr lang="en-US" dirty="0"/>
          </a:p>
        </p:txBody>
      </p:sp>
    </p:spTree>
    <p:extLst>
      <p:ext uri="{BB962C8B-B14F-4D97-AF65-F5344CB8AC3E}">
        <p14:creationId xmlns:p14="http://schemas.microsoft.com/office/powerpoint/2010/main" val="35501523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build “Trust”? </a:t>
            </a:r>
            <a:endParaRPr lang="en-US" dirty="0"/>
          </a:p>
        </p:txBody>
      </p:sp>
      <p:sp>
        <p:nvSpPr>
          <p:cNvPr id="3" name="Content Placeholder 2"/>
          <p:cNvSpPr>
            <a:spLocks noGrp="1"/>
          </p:cNvSpPr>
          <p:nvPr>
            <p:ph idx="1"/>
          </p:nvPr>
        </p:nvSpPr>
        <p:spPr>
          <a:xfrm>
            <a:off x="383822" y="1825625"/>
            <a:ext cx="10969978" cy="4351338"/>
          </a:xfrm>
        </p:spPr>
        <p:txBody>
          <a:bodyPr/>
          <a:lstStyle/>
          <a:p>
            <a:r>
              <a:rPr lang="en-US" dirty="0" smtClean="0"/>
              <a:t>This pedagogical approach </a:t>
            </a:r>
            <a:r>
              <a:rPr lang="en-US" dirty="0" smtClean="0"/>
              <a:t>finds </a:t>
            </a:r>
            <a:r>
              <a:rPr lang="en-US" dirty="0" smtClean="0"/>
              <a:t>expression in a strong desire to </a:t>
            </a:r>
            <a:r>
              <a:rPr lang="en-US" dirty="0" smtClean="0"/>
              <a:t>re-create </a:t>
            </a:r>
            <a:r>
              <a:rPr lang="en-US" dirty="0" smtClean="0"/>
              <a:t>a feeling of home and sense of belonging and meaning.</a:t>
            </a:r>
            <a:endParaRPr lang="en-US" sz="1100" dirty="0" smtClean="0"/>
          </a:p>
          <a:p>
            <a:r>
              <a:rPr lang="en-US" dirty="0" smtClean="0"/>
              <a:t>“Home” should be understood here in existential terms: </a:t>
            </a:r>
          </a:p>
          <a:p>
            <a:pPr lvl="1"/>
            <a:r>
              <a:rPr lang="en-US" dirty="0" smtClean="0"/>
              <a:t>as an inclusive, warm and accepting space that provides physical and spiritual security – a sense of identity, meaning and </a:t>
            </a:r>
            <a:r>
              <a:rPr lang="en-US" dirty="0" smtClean="0"/>
              <a:t>belonging, </a:t>
            </a:r>
            <a:r>
              <a:rPr lang="en-US" dirty="0" smtClean="0"/>
              <a:t>sense </a:t>
            </a:r>
            <a:r>
              <a:rPr lang="en-US" dirty="0" smtClean="0"/>
              <a:t>of worth.</a:t>
            </a:r>
          </a:p>
          <a:p>
            <a:pPr lvl="1"/>
            <a:r>
              <a:rPr lang="en-US" dirty="0" smtClean="0"/>
              <a:t>A secure place in which one can </a:t>
            </a:r>
            <a:r>
              <a:rPr lang="en-US" dirty="0" smtClean="0"/>
              <a:t>prepare </a:t>
            </a:r>
            <a:r>
              <a:rPr lang="en-US" dirty="0" smtClean="0"/>
              <a:t>himself for the challenges of the ‘outside’ world. </a:t>
            </a:r>
          </a:p>
          <a:p>
            <a:pPr marL="457200" lvl="1" indent="0">
              <a:buNone/>
            </a:pPr>
            <a:endParaRPr lang="en-GB" dirty="0" smtClean="0"/>
          </a:p>
          <a:p>
            <a:pPr marL="457200" lvl="1" indent="0" algn="ctr">
              <a:buNone/>
            </a:pPr>
            <a:r>
              <a:rPr lang="en-GB" b="1" dirty="0" smtClean="0">
                <a:solidFill>
                  <a:srgbClr val="FF0000"/>
                </a:solidFill>
              </a:rPr>
              <a:t>How did Korczak achieved it (and what </a:t>
            </a:r>
            <a:r>
              <a:rPr lang="en-GB" b="1" dirty="0" smtClean="0">
                <a:solidFill>
                  <a:srgbClr val="FF0000"/>
                </a:solidFill>
              </a:rPr>
              <a:t>might </a:t>
            </a:r>
            <a:r>
              <a:rPr lang="en-GB" b="1" dirty="0" smtClean="0">
                <a:solidFill>
                  <a:srgbClr val="FF0000"/>
                </a:solidFill>
              </a:rPr>
              <a:t>we </a:t>
            </a:r>
            <a:r>
              <a:rPr lang="en-GB" b="1" dirty="0" smtClean="0">
                <a:solidFill>
                  <a:srgbClr val="FF0000"/>
                </a:solidFill>
              </a:rPr>
              <a:t>be able to learn </a:t>
            </a:r>
            <a:r>
              <a:rPr lang="en-GB" b="1" dirty="0" smtClean="0">
                <a:solidFill>
                  <a:srgbClr val="FF0000"/>
                </a:solidFill>
              </a:rPr>
              <a:t>from it )?</a:t>
            </a:r>
            <a:endParaRPr lang="en-US" b="1" dirty="0" smtClean="0">
              <a:solidFill>
                <a:srgbClr val="FF0000"/>
              </a:solidFill>
            </a:endParaRPr>
          </a:p>
          <a:p>
            <a:endParaRPr lang="en-US" dirty="0"/>
          </a:p>
        </p:txBody>
      </p:sp>
    </p:spTree>
    <p:extLst>
      <p:ext uri="{BB962C8B-B14F-4D97-AF65-F5344CB8AC3E}">
        <p14:creationId xmlns:p14="http://schemas.microsoft.com/office/powerpoint/2010/main" val="25074631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 Respecting the Child’s Actual Life Experience</a:t>
            </a:r>
            <a:endParaRPr lang="en-US" dirty="0"/>
          </a:p>
        </p:txBody>
      </p:sp>
      <p:sp>
        <p:nvSpPr>
          <p:cNvPr id="3" name="Content Placeholder 2"/>
          <p:cNvSpPr>
            <a:spLocks noGrp="1"/>
          </p:cNvSpPr>
          <p:nvPr>
            <p:ph idx="1"/>
          </p:nvPr>
        </p:nvSpPr>
        <p:spPr>
          <a:xfrm>
            <a:off x="838200" y="1690688"/>
            <a:ext cx="8486422" cy="4486275"/>
          </a:xfrm>
        </p:spPr>
        <p:txBody>
          <a:bodyPr>
            <a:normAutofit fontScale="85000" lnSpcReduction="20000"/>
          </a:bodyPr>
          <a:lstStyle/>
          <a:p>
            <a:pPr marL="0" indent="0">
              <a:buNone/>
            </a:pPr>
            <a:r>
              <a:rPr lang="en-US" dirty="0" smtClean="0"/>
              <a:t>Against romanticism : </a:t>
            </a:r>
            <a:endParaRPr lang="en-US" dirty="0" smtClean="0"/>
          </a:p>
          <a:p>
            <a:r>
              <a:rPr lang="he-IL" dirty="0" smtClean="0"/>
              <a:t>"</a:t>
            </a:r>
            <a:r>
              <a:rPr lang="en-US" b="1" dirty="0" smtClean="0">
                <a:effectLst>
                  <a:outerShdw blurRad="38100" dist="38100" dir="2700000" algn="tl">
                    <a:srgbClr val="000000">
                      <a:alpha val="43137"/>
                    </a:srgbClr>
                  </a:outerShdw>
                </a:effectLst>
              </a:rPr>
              <a:t>A teacher starting out with the sweet illusion that he is entering a little world of pure, affectionate and open-hearted souls whose good will and confidence are easy to win will soon be disappointed. And instead of resenting those who have misled him and rebuking himself for having been taken for a sucker he will nurse a grudge against the children for shattering his faith</a:t>
            </a:r>
            <a:r>
              <a:rPr lang="he-IL" dirty="0" smtClean="0"/>
              <a:t>"</a:t>
            </a:r>
            <a:r>
              <a:rPr lang="en-US" dirty="0" smtClean="0"/>
              <a:t>. </a:t>
            </a:r>
            <a:r>
              <a:rPr lang="en-US" sz="1400" dirty="0" smtClean="0"/>
              <a:t>(p. 246 [Section 69])</a:t>
            </a:r>
          </a:p>
          <a:p>
            <a:pPr marL="0" indent="0">
              <a:buNone/>
            </a:pPr>
            <a:r>
              <a:rPr lang="en-US" dirty="0" smtClean="0"/>
              <a:t>R</a:t>
            </a:r>
            <a:r>
              <a:rPr lang="en-GB" dirty="0" err="1" smtClean="0"/>
              <a:t>especting</a:t>
            </a:r>
            <a:r>
              <a:rPr lang="en-GB" dirty="0" smtClean="0"/>
              <a:t> the child actual life and efforts (</a:t>
            </a:r>
            <a:r>
              <a:rPr lang="en-US" dirty="0" smtClean="0"/>
              <a:t>personal objects) </a:t>
            </a:r>
            <a:r>
              <a:rPr lang="en-US" dirty="0" smtClean="0"/>
              <a:t>: </a:t>
            </a:r>
            <a:endParaRPr lang="en-US" dirty="0" smtClean="0"/>
          </a:p>
          <a:p>
            <a:r>
              <a:rPr lang="en-US" b="1" i="1" dirty="0" smtClean="0"/>
              <a:t>“</a:t>
            </a:r>
            <a:r>
              <a:rPr lang="en-US" b="1" i="1" dirty="0" smtClean="0"/>
              <a:t>A </a:t>
            </a:r>
            <a:r>
              <a:rPr lang="en-US" b="1" i="1" dirty="0"/>
              <a:t>tiny shell is a dream of a trip to the seacoast. A small screw and a few pieces of thin wire are an airplane and proud dreams of flying one. The eye of a doll, broken a long time ago, is the sole reminder of a long-lost love. You will also find the mother’s photograph and two pennies received from a grandfather now dead, and wrapped in pink </a:t>
            </a:r>
            <a:r>
              <a:rPr lang="en-US" b="1" i="1" dirty="0" smtClean="0"/>
              <a:t>tissue”.</a:t>
            </a:r>
            <a:endParaRPr lang="en-US" sz="1400" b="1" i="1" dirty="0" smtClean="0"/>
          </a:p>
          <a:p>
            <a:endParaRPr lang="en-US" sz="1400" dirty="0" smtClean="0"/>
          </a:p>
          <a:p>
            <a:pPr marL="0" indent="0">
              <a:buNone/>
            </a:pPr>
            <a:endParaRPr lang="en-US" sz="1400" dirty="0" smtClean="0"/>
          </a:p>
          <a:p>
            <a:endParaRPr lang="en-US" sz="1400" dirty="0" smtClean="0"/>
          </a:p>
          <a:p>
            <a:endParaRPr lang="en-US" dirty="0"/>
          </a:p>
        </p:txBody>
      </p:sp>
      <p:pic>
        <p:nvPicPr>
          <p:cNvPr id="6" name="Picture 5"/>
          <p:cNvPicPr>
            <a:picLocks noChangeAspect="1"/>
          </p:cNvPicPr>
          <p:nvPr/>
        </p:nvPicPr>
        <p:blipFill>
          <a:blip r:embed="rId2"/>
          <a:stretch>
            <a:fillRect/>
          </a:stretch>
        </p:blipFill>
        <p:spPr>
          <a:xfrm>
            <a:off x="9584267" y="2494844"/>
            <a:ext cx="1501422" cy="2480733"/>
          </a:xfrm>
          <a:prstGeom prst="rect">
            <a:avLst/>
          </a:prstGeom>
        </p:spPr>
      </p:pic>
    </p:spTree>
    <p:extLst>
      <p:ext uri="{BB962C8B-B14F-4D97-AF65-F5344CB8AC3E}">
        <p14:creationId xmlns:p14="http://schemas.microsoft.com/office/powerpoint/2010/main" val="668022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Regularity as a Gateway to Trust </a:t>
            </a:r>
            <a:r>
              <a:rPr lang="en-US" dirty="0" smtClean="0"/>
              <a:t/>
            </a:r>
            <a:br>
              <a:rPr lang="en-US" dirty="0" smtClean="0"/>
            </a:br>
            <a:endParaRPr lang="en-US" dirty="0"/>
          </a:p>
        </p:txBody>
      </p:sp>
      <p:sp>
        <p:nvSpPr>
          <p:cNvPr id="3" name="Content Placeholder 2"/>
          <p:cNvSpPr>
            <a:spLocks noGrp="1"/>
          </p:cNvSpPr>
          <p:nvPr>
            <p:ph idx="1"/>
          </p:nvPr>
        </p:nvSpPr>
        <p:spPr>
          <a:xfrm>
            <a:off x="838200" y="1388533"/>
            <a:ext cx="10515600" cy="4323645"/>
          </a:xfrm>
        </p:spPr>
        <p:txBody>
          <a:bodyPr>
            <a:normAutofit/>
          </a:bodyPr>
          <a:lstStyle/>
          <a:p>
            <a:r>
              <a:rPr lang="en-US" dirty="0" smtClean="0"/>
              <a:t>Establishing a  safe and protected environment by creating a sense of routine and structure in the children's </a:t>
            </a:r>
            <a:r>
              <a:rPr lang="en-US" dirty="0" smtClean="0"/>
              <a:t>life to </a:t>
            </a:r>
            <a:r>
              <a:rPr lang="en-US" dirty="0" smtClean="0"/>
              <a:t>counter-balance the effects of the chaos in the children’s lives before. </a:t>
            </a:r>
          </a:p>
          <a:p>
            <a:r>
              <a:rPr lang="en-US" dirty="0" smtClean="0"/>
              <a:t>All </a:t>
            </a:r>
            <a:r>
              <a:rPr lang="en-US" dirty="0" smtClean="0"/>
              <a:t>areas of the children’s lives were strictly organized: food, sleep, housekeeping, rising in the morning, community life. </a:t>
            </a:r>
          </a:p>
          <a:p>
            <a:endParaRPr lang="en-US" dirty="0"/>
          </a:p>
        </p:txBody>
      </p:sp>
      <p:pic>
        <p:nvPicPr>
          <p:cNvPr id="4" name="תמונה 5"/>
          <p:cNvPicPr>
            <a:picLocks noChangeAspect="1"/>
          </p:cNvPicPr>
          <p:nvPr/>
        </p:nvPicPr>
        <p:blipFill>
          <a:blip r:embed="rId2"/>
          <a:stretch>
            <a:fillRect/>
          </a:stretch>
        </p:blipFill>
        <p:spPr>
          <a:xfrm>
            <a:off x="1662289" y="4077403"/>
            <a:ext cx="3754760" cy="1857375"/>
          </a:xfrm>
          <a:prstGeom prst="rect">
            <a:avLst/>
          </a:prstGeom>
        </p:spPr>
      </p:pic>
      <p:pic>
        <p:nvPicPr>
          <p:cNvPr id="5" name="Picture 4"/>
          <p:cNvPicPr>
            <a:picLocks noChangeAspect="1"/>
          </p:cNvPicPr>
          <p:nvPr/>
        </p:nvPicPr>
        <p:blipFill>
          <a:blip r:embed="rId3"/>
          <a:stretch>
            <a:fillRect/>
          </a:stretch>
        </p:blipFill>
        <p:spPr>
          <a:xfrm>
            <a:off x="6747652" y="4077403"/>
            <a:ext cx="3889585" cy="1859441"/>
          </a:xfrm>
          <a:prstGeom prst="rect">
            <a:avLst/>
          </a:prstGeom>
        </p:spPr>
      </p:pic>
    </p:spTree>
    <p:extLst>
      <p:ext uri="{BB962C8B-B14F-4D97-AF65-F5344CB8AC3E}">
        <p14:creationId xmlns:p14="http://schemas.microsoft.com/office/powerpoint/2010/main" val="4010381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Yet…</a:t>
            </a:r>
            <a:endParaRPr lang="en-US" dirty="0"/>
          </a:p>
        </p:txBody>
      </p:sp>
      <p:sp>
        <p:nvSpPr>
          <p:cNvPr id="3" name="Content Placeholder 2"/>
          <p:cNvSpPr>
            <a:spLocks noGrp="1"/>
          </p:cNvSpPr>
          <p:nvPr>
            <p:ph idx="1"/>
          </p:nvPr>
        </p:nvSpPr>
        <p:spPr>
          <a:xfrm>
            <a:off x="838200" y="1524000"/>
            <a:ext cx="7007578" cy="4652963"/>
          </a:xfrm>
        </p:spPr>
        <p:txBody>
          <a:bodyPr>
            <a:normAutofit/>
          </a:bodyPr>
          <a:lstStyle/>
          <a:p>
            <a:r>
              <a:rPr lang="en-US" dirty="0" smtClean="0"/>
              <a:t>Korczak understood </a:t>
            </a:r>
            <a:r>
              <a:rPr lang="en-GB" dirty="0" smtClean="0"/>
              <a:t>that </a:t>
            </a:r>
            <a:r>
              <a:rPr lang="en-US" dirty="0" smtClean="0"/>
              <a:t>formal</a:t>
            </a:r>
            <a:r>
              <a:rPr lang="en-US" dirty="0"/>
              <a:t>, clinical </a:t>
            </a:r>
            <a:r>
              <a:rPr lang="en-US" dirty="0" smtClean="0"/>
              <a:t>arrangements</a:t>
            </a:r>
            <a:r>
              <a:rPr lang="he-IL" dirty="0" smtClean="0"/>
              <a:t> </a:t>
            </a:r>
            <a:r>
              <a:rPr lang="en-US" dirty="0" smtClean="0"/>
              <a:t>are never sufficient.</a:t>
            </a:r>
            <a:endParaRPr lang="en-US" dirty="0"/>
          </a:p>
          <a:p>
            <a:r>
              <a:rPr lang="en-US" dirty="0"/>
              <a:t>Accordingly, </a:t>
            </a:r>
            <a:r>
              <a:rPr lang="en-US" dirty="0" smtClean="0"/>
              <a:t>he actively took part </a:t>
            </a:r>
            <a:r>
              <a:rPr lang="en-US" dirty="0"/>
              <a:t>himself in all </a:t>
            </a:r>
            <a:r>
              <a:rPr lang="en-US" dirty="0" smtClean="0"/>
              <a:t>work </a:t>
            </a:r>
            <a:r>
              <a:rPr lang="en-US" dirty="0"/>
              <a:t>of daily life at the </a:t>
            </a:r>
            <a:r>
              <a:rPr lang="en-US" dirty="0" smtClean="0"/>
              <a:t>orphanage – </a:t>
            </a:r>
            <a:r>
              <a:rPr lang="en-US" dirty="0"/>
              <a:t>cleaning and tidying the rooms, peeling potatoes for meals, bathing the small children before bedtime. </a:t>
            </a:r>
          </a:p>
          <a:p>
            <a:r>
              <a:rPr lang="en-US" dirty="0"/>
              <a:t>It was precisely in these simple moments that Korczak could </a:t>
            </a:r>
            <a:r>
              <a:rPr lang="en-US" dirty="0" smtClean="0"/>
              <a:t>talk </a:t>
            </a:r>
            <a:r>
              <a:rPr lang="en-US" dirty="0"/>
              <a:t>with the children, look them in the eye, directly and powerfully convey his </a:t>
            </a:r>
            <a:r>
              <a:rPr lang="en-US" dirty="0" smtClean="0"/>
              <a:t>presence. </a:t>
            </a:r>
            <a:endParaRPr lang="en-US" dirty="0"/>
          </a:p>
          <a:p>
            <a:endParaRPr lang="en-US" dirty="0"/>
          </a:p>
        </p:txBody>
      </p:sp>
      <p:pic>
        <p:nvPicPr>
          <p:cNvPr id="4" name="Picture 3"/>
          <p:cNvPicPr>
            <a:picLocks noChangeAspect="1"/>
          </p:cNvPicPr>
          <p:nvPr/>
        </p:nvPicPr>
        <p:blipFill>
          <a:blip r:embed="rId2"/>
          <a:stretch>
            <a:fillRect/>
          </a:stretch>
        </p:blipFill>
        <p:spPr>
          <a:xfrm>
            <a:off x="8105424" y="1607863"/>
            <a:ext cx="3646310" cy="4115604"/>
          </a:xfrm>
          <a:prstGeom prst="rect">
            <a:avLst/>
          </a:prstGeom>
        </p:spPr>
      </p:pic>
    </p:spTree>
    <p:extLst>
      <p:ext uri="{BB962C8B-B14F-4D97-AF65-F5344CB8AC3E}">
        <p14:creationId xmlns:p14="http://schemas.microsoft.com/office/powerpoint/2010/main" val="864809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 The Right to Play, Experiment and Err  </a:t>
            </a:r>
            <a:r>
              <a:rPr lang="en-US" dirty="0" smtClean="0"/>
              <a:t/>
            </a:r>
            <a:br>
              <a:rPr lang="en-US" dirty="0" smtClean="0"/>
            </a:br>
            <a:endParaRPr lang="en-US" dirty="0"/>
          </a:p>
        </p:txBody>
      </p:sp>
      <p:sp>
        <p:nvSpPr>
          <p:cNvPr id="3" name="Content Placeholder 2"/>
          <p:cNvSpPr>
            <a:spLocks noGrp="1"/>
          </p:cNvSpPr>
          <p:nvPr>
            <p:ph idx="1"/>
          </p:nvPr>
        </p:nvSpPr>
        <p:spPr>
          <a:xfrm>
            <a:off x="112890" y="1174044"/>
            <a:ext cx="9505244" cy="5554134"/>
          </a:xfrm>
        </p:spPr>
        <p:txBody>
          <a:bodyPr>
            <a:normAutofit/>
          </a:bodyPr>
          <a:lstStyle/>
          <a:p>
            <a:r>
              <a:rPr lang="en-US" dirty="0" smtClean="0"/>
              <a:t>In order to restored the child’s </a:t>
            </a:r>
            <a:r>
              <a:rPr lang="en-US" dirty="0"/>
              <a:t>faith in the world </a:t>
            </a:r>
            <a:r>
              <a:rPr lang="en-US" dirty="0" smtClean="0"/>
              <a:t>he </a:t>
            </a:r>
            <a:r>
              <a:rPr lang="en-US" dirty="0"/>
              <a:t>must feel confident that he can experiment and make mistakes </a:t>
            </a:r>
            <a:r>
              <a:rPr lang="en-US" dirty="0" smtClean="0"/>
              <a:t>without </a:t>
            </a:r>
            <a:r>
              <a:rPr lang="en-US" dirty="0" smtClean="0"/>
              <a:t>fatal-negative </a:t>
            </a:r>
            <a:r>
              <a:rPr lang="en-US" dirty="0"/>
              <a:t>consequences </a:t>
            </a:r>
            <a:r>
              <a:rPr lang="en-US" dirty="0" smtClean="0"/>
              <a:t>occurring </a:t>
            </a:r>
            <a:r>
              <a:rPr lang="en-US" dirty="0"/>
              <a:t>him</a:t>
            </a:r>
            <a:r>
              <a:rPr lang="en-GB" dirty="0"/>
              <a:t>.</a:t>
            </a:r>
          </a:p>
          <a:p>
            <a:pPr marL="0" indent="0">
              <a:buNone/>
            </a:pPr>
            <a:endParaRPr lang="en-US" b="1" i="1" dirty="0" smtClean="0"/>
          </a:p>
          <a:p>
            <a:pPr marL="0" indent="0">
              <a:buNone/>
            </a:pPr>
            <a:r>
              <a:rPr lang="en-US" b="1" i="1" dirty="0" smtClean="0"/>
              <a:t>“</a:t>
            </a:r>
            <a:r>
              <a:rPr lang="en-US" b="1" i="1" dirty="0"/>
              <a:t>An atmosphere of broad tolerance for a joke, mischief, spitefulness, falsehood and naïve sin must absolutely prevail. There is no room here for iron duty, stony seriousness, dire necessity and absolute conviction. Every time I echoed the monastery bell, I invariably went astray” </a:t>
            </a:r>
            <a:r>
              <a:rPr lang="en-US" sz="1000" b="1" i="1" dirty="0"/>
              <a:t>(p. 241 [Section 61]). </a:t>
            </a:r>
          </a:p>
          <a:p>
            <a:endParaRPr lang="en-US" sz="1000" dirty="0"/>
          </a:p>
          <a:p>
            <a:endParaRPr lang="en-US" dirty="0"/>
          </a:p>
        </p:txBody>
      </p:sp>
      <p:pic>
        <p:nvPicPr>
          <p:cNvPr id="5" name="Picture 4"/>
          <p:cNvPicPr>
            <a:picLocks noChangeAspect="1"/>
          </p:cNvPicPr>
          <p:nvPr/>
        </p:nvPicPr>
        <p:blipFill>
          <a:blip r:embed="rId2"/>
          <a:stretch>
            <a:fillRect/>
          </a:stretch>
        </p:blipFill>
        <p:spPr>
          <a:xfrm>
            <a:off x="9358559" y="2848879"/>
            <a:ext cx="2254816" cy="2249619"/>
          </a:xfrm>
          <a:prstGeom prst="rect">
            <a:avLst/>
          </a:prstGeom>
        </p:spPr>
      </p:pic>
    </p:spTree>
    <p:extLst>
      <p:ext uri="{BB962C8B-B14F-4D97-AF65-F5344CB8AC3E}">
        <p14:creationId xmlns:p14="http://schemas.microsoft.com/office/powerpoint/2010/main" val="1731384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principle of ‘forgiveness’ </a:t>
            </a:r>
          </a:p>
        </p:txBody>
      </p:sp>
      <p:sp>
        <p:nvSpPr>
          <p:cNvPr id="3" name="Content Placeholder 2"/>
          <p:cNvSpPr>
            <a:spLocks noGrp="1"/>
          </p:cNvSpPr>
          <p:nvPr>
            <p:ph idx="1"/>
          </p:nvPr>
        </p:nvSpPr>
        <p:spPr>
          <a:xfrm>
            <a:off x="838200" y="1535288"/>
            <a:ext cx="9242778" cy="4910667"/>
          </a:xfrm>
        </p:spPr>
        <p:txBody>
          <a:bodyPr>
            <a:normAutofit fontScale="92500"/>
          </a:bodyPr>
          <a:lstStyle/>
          <a:p>
            <a:r>
              <a:rPr lang="en-US" dirty="0"/>
              <a:t>The reality of the children’s lives prior to coming to the orphanage was one in which there was little room for error. Society’s patience for its ‘forsaken children’ tends to be </a:t>
            </a:r>
            <a:r>
              <a:rPr lang="en-US" dirty="0" smtClean="0"/>
              <a:t>short.</a:t>
            </a:r>
            <a:endParaRPr lang="en-US" dirty="0"/>
          </a:p>
          <a:p>
            <a:r>
              <a:rPr lang="en-US" dirty="0"/>
              <a:t>R</a:t>
            </a:r>
            <a:r>
              <a:rPr lang="en-US" dirty="0" smtClean="0"/>
              <a:t>estoring </a:t>
            </a:r>
            <a:r>
              <a:rPr lang="en-US" dirty="0"/>
              <a:t>the children’s </a:t>
            </a:r>
            <a:r>
              <a:rPr lang="en-US" dirty="0">
                <a:solidFill>
                  <a:srgbClr val="FF0000"/>
                </a:solidFill>
              </a:rPr>
              <a:t>trust</a:t>
            </a:r>
            <a:r>
              <a:rPr lang="en-US" dirty="0"/>
              <a:t> in the world required constructing </a:t>
            </a:r>
            <a:r>
              <a:rPr lang="en-US" dirty="0" smtClean="0"/>
              <a:t>a </a:t>
            </a:r>
            <a:r>
              <a:rPr lang="en-US" dirty="0"/>
              <a:t>safe, accepting and forgiving space in which they could </a:t>
            </a:r>
            <a:r>
              <a:rPr lang="en-US" dirty="0" smtClean="0"/>
              <a:t>make </a:t>
            </a:r>
            <a:r>
              <a:rPr lang="en-US" dirty="0"/>
              <a:t>mistakes and do wrong without being </a:t>
            </a:r>
            <a:r>
              <a:rPr lang="en-US" dirty="0" smtClean="0"/>
              <a:t>stigmatized.</a:t>
            </a:r>
            <a:endParaRPr lang="he-IL" dirty="0" smtClean="0"/>
          </a:p>
          <a:p>
            <a:r>
              <a:rPr lang="en-US" b="1" dirty="0" smtClean="0">
                <a:effectLst>
                  <a:outerShdw blurRad="38100" dist="38100" dir="2700000" algn="tl">
                    <a:srgbClr val="000000">
                      <a:alpha val="43137"/>
                    </a:srgbClr>
                  </a:outerShdw>
                </a:effectLst>
              </a:rPr>
              <a:t>“M</a:t>
            </a:r>
            <a:r>
              <a:rPr lang="en-GB" b="1" dirty="0" err="1" smtClean="0">
                <a:effectLst>
                  <a:outerShdw blurRad="38100" dist="38100" dir="2700000" algn="tl">
                    <a:srgbClr val="000000">
                      <a:alpha val="43137"/>
                    </a:srgbClr>
                  </a:outerShdw>
                </a:effectLst>
              </a:rPr>
              <a:t>ost</a:t>
            </a:r>
            <a:r>
              <a:rPr lang="en-GB" b="1" dirty="0" smtClean="0">
                <a:effectLst>
                  <a:outerShdw blurRad="38100" dist="38100" dir="2700000" algn="tl">
                    <a:srgbClr val="000000">
                      <a:alpha val="43137"/>
                    </a:srgbClr>
                  </a:outerShdw>
                </a:effectLst>
              </a:rPr>
              <a:t> important then, </a:t>
            </a:r>
            <a:r>
              <a:rPr lang="en-US" b="1" dirty="0" smtClean="0">
                <a:effectLst>
                  <a:outerShdw blurRad="38100" dist="38100" dir="2700000" algn="tl">
                    <a:srgbClr val="000000">
                      <a:alpha val="43137"/>
                    </a:srgbClr>
                  </a:outerShdw>
                </a:effectLst>
              </a:rPr>
              <a:t>is </a:t>
            </a:r>
            <a:r>
              <a:rPr lang="en-US" b="1" dirty="0">
                <a:effectLst>
                  <a:outerShdw blurRad="38100" dist="38100" dir="2700000" algn="tl">
                    <a:srgbClr val="000000">
                      <a:alpha val="43137"/>
                    </a:srgbClr>
                  </a:outerShdw>
                </a:effectLst>
              </a:rPr>
              <a:t>for the educator to be </a:t>
            </a:r>
            <a:r>
              <a:rPr lang="en-US" b="1" dirty="0" smtClean="0">
                <a:effectLst>
                  <a:outerShdw blurRad="38100" dist="38100" dir="2700000" algn="tl">
                    <a:srgbClr val="000000">
                      <a:alpha val="43137"/>
                    </a:srgbClr>
                  </a:outerShdw>
                </a:effectLst>
              </a:rPr>
              <a:t>able To forgive: </a:t>
            </a:r>
            <a:r>
              <a:rPr lang="en-US" b="1" dirty="0">
                <a:effectLst>
                  <a:outerShdw blurRad="38100" dist="38100" dir="2700000" algn="tl">
                    <a:srgbClr val="000000">
                      <a:alpha val="43137"/>
                    </a:srgbClr>
                  </a:outerShdw>
                </a:effectLst>
              </a:rPr>
              <a:t>in every case wholly and completely. To understand everything is to forgive everything. The teacher has to growl, grumble, shout, scold, threaten, punish; but within and for himself he must judge every offense, breach, fault </a:t>
            </a:r>
            <a:r>
              <a:rPr lang="en-US" b="1" dirty="0" smtClean="0">
                <a:effectLst>
                  <a:outerShdw blurRad="38100" dist="38100" dir="2700000" algn="tl">
                    <a:srgbClr val="000000">
                      <a:alpha val="43137"/>
                    </a:srgbClr>
                  </a:outerShdw>
                </a:effectLst>
              </a:rPr>
              <a:t>kindly”. </a:t>
            </a:r>
            <a:r>
              <a:rPr lang="en-US" sz="1100" dirty="0"/>
              <a:t>(1967, p. 393)</a:t>
            </a:r>
          </a:p>
          <a:p>
            <a:endParaRPr lang="en-US" dirty="0"/>
          </a:p>
          <a:p>
            <a:endParaRPr lang="en-US" dirty="0"/>
          </a:p>
        </p:txBody>
      </p:sp>
      <p:pic>
        <p:nvPicPr>
          <p:cNvPr id="5" name="Picture 4"/>
          <p:cNvPicPr>
            <a:picLocks noChangeAspect="1"/>
          </p:cNvPicPr>
          <p:nvPr/>
        </p:nvPicPr>
        <p:blipFill>
          <a:blip r:embed="rId2"/>
          <a:stretch>
            <a:fillRect/>
          </a:stretch>
        </p:blipFill>
        <p:spPr>
          <a:xfrm>
            <a:off x="8961261" y="197732"/>
            <a:ext cx="3028950" cy="1504950"/>
          </a:xfrm>
          <a:prstGeom prst="rect">
            <a:avLst/>
          </a:prstGeom>
        </p:spPr>
      </p:pic>
    </p:spTree>
    <p:extLst>
      <p:ext uri="{BB962C8B-B14F-4D97-AF65-F5344CB8AC3E}">
        <p14:creationId xmlns:p14="http://schemas.microsoft.com/office/powerpoint/2010/main" val="6805068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Children </a:t>
            </a:r>
            <a:r>
              <a:rPr lang="en-GB" dirty="0" smtClean="0"/>
              <a:t>have a right to be children</a:t>
            </a:r>
            <a:endParaRPr lang="en-US" dirty="0"/>
          </a:p>
        </p:txBody>
      </p:sp>
      <p:sp>
        <p:nvSpPr>
          <p:cNvPr id="3" name="Content Placeholder 2"/>
          <p:cNvSpPr>
            <a:spLocks noGrp="1"/>
          </p:cNvSpPr>
          <p:nvPr>
            <p:ph idx="1"/>
          </p:nvPr>
        </p:nvSpPr>
        <p:spPr>
          <a:xfrm>
            <a:off x="838200" y="1825625"/>
            <a:ext cx="10515600" cy="4846108"/>
          </a:xfrm>
        </p:spPr>
        <p:txBody>
          <a:bodyPr>
            <a:normAutofit/>
          </a:bodyPr>
          <a:lstStyle/>
          <a:p>
            <a:r>
              <a:rPr lang="en-US" dirty="0" smtClean="0"/>
              <a:t>The </a:t>
            </a:r>
            <a:r>
              <a:rPr lang="en-US" dirty="0"/>
              <a:t>‘Right for moratorium’ </a:t>
            </a:r>
            <a:r>
              <a:rPr lang="en-US" dirty="0" smtClean="0"/>
              <a:t>serves as </a:t>
            </a:r>
            <a:r>
              <a:rPr lang="en-US" dirty="0"/>
              <a:t>a</a:t>
            </a:r>
            <a:r>
              <a:rPr lang="en-US" dirty="0" smtClean="0"/>
              <a:t>n expression of commitment and love toward the child.</a:t>
            </a:r>
            <a:endParaRPr lang="en-US" dirty="0" smtClean="0"/>
          </a:p>
          <a:p>
            <a:r>
              <a:rPr lang="en-US" dirty="0"/>
              <a:t>“</a:t>
            </a:r>
            <a:r>
              <a:rPr lang="en-US" b="1" dirty="0">
                <a:effectLst>
                  <a:outerShdw blurRad="38100" dist="38100" dir="2700000" algn="tl">
                    <a:srgbClr val="000000">
                      <a:alpha val="43137"/>
                    </a:srgbClr>
                  </a:outerShdw>
                </a:effectLst>
              </a:rPr>
              <a:t>Children should be assured the freedom necessary for harmonious development of all their mental powers, allowed fully to expand their latent powers, be brought up with respect for virtue, goodness, beauty and freedom… Be naïve – go on and try! </a:t>
            </a:r>
            <a:r>
              <a:rPr lang="en-US" b="1" dirty="0" smtClean="0">
                <a:effectLst>
                  <a:outerShdw blurRad="38100" dist="38100" dir="2700000" algn="tl">
                    <a:srgbClr val="000000">
                      <a:alpha val="43137"/>
                    </a:srgbClr>
                  </a:outerShdw>
                </a:effectLst>
              </a:rPr>
              <a:t>[…] all are waiting… the </a:t>
            </a:r>
            <a:r>
              <a:rPr lang="en-US" b="1" dirty="0">
                <a:effectLst>
                  <a:outerShdw blurRad="38100" dist="38100" dir="2700000" algn="tl">
                    <a:srgbClr val="000000">
                      <a:alpha val="43137"/>
                    </a:srgbClr>
                  </a:outerShdw>
                </a:effectLst>
              </a:rPr>
              <a:t>state, the church and the future employer. They demand, wait and watch. The state demands patriotism, the church – faith, the employer – honesty, and all demand mediocrity and submission</a:t>
            </a:r>
            <a:r>
              <a:rPr lang="en-US" dirty="0"/>
              <a:t>”. </a:t>
            </a:r>
            <a:r>
              <a:rPr lang="en-US" sz="1400" dirty="0"/>
              <a:t>(Korczak, 1914/1967b, p. 205)</a:t>
            </a:r>
          </a:p>
          <a:p>
            <a:endParaRPr lang="en-US" dirty="0"/>
          </a:p>
          <a:p>
            <a:endParaRPr lang="en-US" dirty="0"/>
          </a:p>
        </p:txBody>
      </p:sp>
    </p:spTree>
    <p:extLst>
      <p:ext uri="{BB962C8B-B14F-4D97-AF65-F5344CB8AC3E}">
        <p14:creationId xmlns:p14="http://schemas.microsoft.com/office/powerpoint/2010/main" val="12809516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489" y="365125"/>
            <a:ext cx="10515600" cy="1325563"/>
          </a:xfrm>
        </p:spPr>
        <p:txBody>
          <a:bodyPr>
            <a:normAutofit fontScale="90000"/>
          </a:bodyPr>
          <a:lstStyle/>
          <a:p>
            <a:r>
              <a:rPr lang="en-GB" dirty="0" smtClean="0"/>
              <a:t>Toward conclusion </a:t>
            </a:r>
            <a:r>
              <a:rPr lang="en-GB" dirty="0" smtClean="0"/>
              <a:t>: two possible question for discussion</a:t>
            </a:r>
            <a:r>
              <a:rPr lang="en-GB" dirty="0" smtClean="0"/>
              <a:t>: </a:t>
            </a:r>
            <a:r>
              <a:rPr lang="en-GB" dirty="0" smtClean="0"/>
              <a:t> </a:t>
            </a:r>
            <a:r>
              <a:rPr lang="en-GB" dirty="0" smtClean="0"/>
              <a:t/>
            </a:r>
            <a:br>
              <a:rPr lang="en-GB" dirty="0" smtClean="0"/>
            </a:br>
            <a:endParaRPr lang="en-US" dirty="0"/>
          </a:p>
        </p:txBody>
      </p:sp>
      <p:sp>
        <p:nvSpPr>
          <p:cNvPr id="3" name="Content Placeholder 2"/>
          <p:cNvSpPr>
            <a:spLocks noGrp="1"/>
          </p:cNvSpPr>
          <p:nvPr>
            <p:ph idx="1"/>
          </p:nvPr>
        </p:nvSpPr>
        <p:spPr/>
        <p:txBody>
          <a:bodyPr/>
          <a:lstStyle/>
          <a:p>
            <a:pPr marL="0" indent="0">
              <a:buNone/>
            </a:pPr>
            <a:r>
              <a:rPr lang="en-GB" dirty="0" smtClean="0"/>
              <a:t>If we accept trust to be a fundamental pedagogical factor: </a:t>
            </a:r>
          </a:p>
          <a:p>
            <a:pPr marL="514350" indent="-514350">
              <a:buAutoNum type="arabicPeriod"/>
            </a:pPr>
            <a:r>
              <a:rPr lang="en-GB" dirty="0" smtClean="0"/>
              <a:t>What </a:t>
            </a:r>
            <a:r>
              <a:rPr lang="en-GB" dirty="0" smtClean="0"/>
              <a:t>are the current </a:t>
            </a:r>
            <a:r>
              <a:rPr lang="en-GB" dirty="0" smtClean="0"/>
              <a:t>(economical, pedagogical</a:t>
            </a:r>
            <a:r>
              <a:rPr lang="en-GB" dirty="0" smtClean="0"/>
              <a:t>, historical and cultural) forces that </a:t>
            </a:r>
            <a:r>
              <a:rPr lang="en-GB" dirty="0" smtClean="0"/>
              <a:t>are harming their </a:t>
            </a:r>
            <a:r>
              <a:rPr lang="en-GB" dirty="0" smtClean="0"/>
              <a:t>ability to create relations of trust with </a:t>
            </a:r>
            <a:r>
              <a:rPr lang="en-GB" dirty="0" smtClean="0"/>
              <a:t>their </a:t>
            </a:r>
            <a:r>
              <a:rPr lang="en-GB" dirty="0" smtClean="0"/>
              <a:t>students?</a:t>
            </a:r>
          </a:p>
          <a:p>
            <a:pPr marL="514350" indent="-514350">
              <a:buAutoNum type="arabicPeriod"/>
            </a:pPr>
            <a:r>
              <a:rPr lang="en-GB" dirty="0" smtClean="0"/>
              <a:t>How </a:t>
            </a:r>
            <a:r>
              <a:rPr lang="en-GB" dirty="0" smtClean="0"/>
              <a:t>can we translate </a:t>
            </a:r>
            <a:r>
              <a:rPr lang="en-GB" dirty="0" smtClean="0"/>
              <a:t>the notion of </a:t>
            </a:r>
            <a:r>
              <a:rPr lang="en-US" dirty="0" smtClean="0"/>
              <a:t>“trust</a:t>
            </a:r>
            <a:r>
              <a:rPr lang="en-US" dirty="0" smtClean="0"/>
              <a:t>” into our daily pedagogical </a:t>
            </a:r>
            <a:r>
              <a:rPr lang="en-US" dirty="0" smtClean="0"/>
              <a:t>routine </a:t>
            </a:r>
            <a:r>
              <a:rPr lang="en-US" dirty="0" smtClean="0"/>
              <a:t>at school? </a:t>
            </a:r>
            <a:endParaRPr lang="en-US" dirty="0"/>
          </a:p>
          <a:p>
            <a:pPr marL="0" indent="0">
              <a:buNone/>
            </a:pPr>
            <a:endParaRPr lang="en-US" dirty="0" smtClean="0"/>
          </a:p>
          <a:p>
            <a:pPr marL="0" indent="0">
              <a:buNone/>
            </a:pPr>
            <a:r>
              <a:rPr lang="en-US" dirty="0" smtClean="0"/>
              <a:t>Thank you for listening! </a:t>
            </a:r>
            <a:r>
              <a:rPr lang="en-US" dirty="0" smtClean="0">
                <a:sym typeface="Wingdings" panose="05000000000000000000" pitchFamily="2" charset="2"/>
              </a:rPr>
              <a:t></a:t>
            </a:r>
            <a:endParaRPr lang="en-US" dirty="0"/>
          </a:p>
        </p:txBody>
      </p:sp>
      <p:pic>
        <p:nvPicPr>
          <p:cNvPr id="4" name="Picture 3"/>
          <p:cNvPicPr>
            <a:picLocks noChangeAspect="1"/>
          </p:cNvPicPr>
          <p:nvPr/>
        </p:nvPicPr>
        <p:blipFill>
          <a:blip r:embed="rId2"/>
          <a:stretch>
            <a:fillRect/>
          </a:stretch>
        </p:blipFill>
        <p:spPr>
          <a:xfrm>
            <a:off x="6702778" y="4402666"/>
            <a:ext cx="4662311" cy="2156177"/>
          </a:xfrm>
          <a:prstGeom prst="rect">
            <a:avLst/>
          </a:prstGeom>
        </p:spPr>
      </p:pic>
    </p:spTree>
    <p:extLst>
      <p:ext uri="{BB962C8B-B14F-4D97-AF65-F5344CB8AC3E}">
        <p14:creationId xmlns:p14="http://schemas.microsoft.com/office/powerpoint/2010/main" val="272239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748</TotalTime>
  <Words>1394</Words>
  <Application>Microsoft Office PowerPoint</Application>
  <PresentationFormat>Widescreen</PresentationFormat>
  <Paragraphs>71</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Wingdings</vt:lpstr>
      <vt:lpstr>Office Theme</vt:lpstr>
      <vt:lpstr>“Janusz Korczak’s concept of ‘Trust’ and its Significance to the pedagogical Challenges at urban schools environments”</vt:lpstr>
      <vt:lpstr>Biography :</vt:lpstr>
      <vt:lpstr>PowerPoint Presentation</vt:lpstr>
      <vt:lpstr>The orphanage home</vt:lpstr>
      <vt:lpstr>Trust Component</vt:lpstr>
      <vt:lpstr>Trust as a manifestation of human attachment</vt:lpstr>
      <vt:lpstr>The Educator – Agent of trust and relation</vt:lpstr>
      <vt:lpstr>How to build “Trust”? </vt:lpstr>
      <vt:lpstr>1. Respecting the Child’s Actual Life Experience</vt:lpstr>
      <vt:lpstr>2. Regularity as a Gateway to Trust  </vt:lpstr>
      <vt:lpstr>Yet…</vt:lpstr>
      <vt:lpstr>3. The Right to Play, Experiment and Err   </vt:lpstr>
      <vt:lpstr>The principle of ‘forgiveness’ </vt:lpstr>
      <vt:lpstr>Children have a right to be children</vt:lpstr>
      <vt:lpstr>Toward conclusion : two possible question for discussion: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“Janusz Korczak’s concept of ‘Trust’ and its Significance to the Challenges of pedagogical work in urban schools environments”</dc:title>
  <dc:creator>Boaz</dc:creator>
  <cp:lastModifiedBy>Boaz</cp:lastModifiedBy>
  <cp:revision>64</cp:revision>
  <dcterms:created xsi:type="dcterms:W3CDTF">2022-03-27T06:16:20Z</dcterms:created>
  <dcterms:modified xsi:type="dcterms:W3CDTF">2022-04-21T22:28:50Z</dcterms:modified>
</cp:coreProperties>
</file>