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handoutMasterIdLst>
    <p:handoutMasterId r:id="rId25"/>
  </p:handoutMasterIdLst>
  <p:sldIdLst>
    <p:sldId id="419" r:id="rId5"/>
    <p:sldId id="482" r:id="rId6"/>
    <p:sldId id="483" r:id="rId7"/>
    <p:sldId id="484" r:id="rId8"/>
    <p:sldId id="534" r:id="rId9"/>
    <p:sldId id="485" r:id="rId10"/>
    <p:sldId id="474" r:id="rId11"/>
    <p:sldId id="540" r:id="rId12"/>
    <p:sldId id="464" r:id="rId13"/>
    <p:sldId id="545" r:id="rId14"/>
    <p:sldId id="496" r:id="rId15"/>
    <p:sldId id="549" r:id="rId16"/>
    <p:sldId id="491" r:id="rId17"/>
    <p:sldId id="490" r:id="rId18"/>
    <p:sldId id="498" r:id="rId19"/>
    <p:sldId id="550" r:id="rId20"/>
    <p:sldId id="547" r:id="rId21"/>
    <p:sldId id="548" r:id="rId22"/>
    <p:sldId id="536" r:id="rId23"/>
  </p:sldIdLst>
  <p:sldSz cx="9144000" cy="5143500" type="screen16x9"/>
  <p:notesSz cx="6784975" cy="9906000"/>
  <p:defaultTextStyle>
    <a:defPPr>
      <a:defRPr lang="sv-SE"/>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2" pos="2880">
          <p15:clr>
            <a:srgbClr val="A4A3A4"/>
          </p15:clr>
        </p15:guide>
        <p15:guide id="5"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222"/>
    <a:srgbClr val="46B400"/>
    <a:srgbClr val="50AA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just format 3 - Dekorfär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2460"/>
    <p:restoredTop sz="94781"/>
  </p:normalViewPr>
  <p:slideViewPr>
    <p:cSldViewPr snapToGrid="0">
      <p:cViewPr varScale="1">
        <p:scale>
          <a:sx n="85" d="100"/>
          <a:sy n="85" d="100"/>
        </p:scale>
        <p:origin x="168" y="1136"/>
      </p:cViewPr>
      <p:guideLst>
        <p:guide pos="2880"/>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0156" cy="495300"/>
          </a:xfrm>
          <a:prstGeom prst="rect">
            <a:avLst/>
          </a:prstGeom>
        </p:spPr>
        <p:txBody>
          <a:bodyPr vert="horz" lIns="91230" tIns="45615" rIns="91230" bIns="45615" rtlCol="0"/>
          <a:lstStyle>
            <a:lvl1pPr algn="l" fontAlgn="auto">
              <a:spcBef>
                <a:spcPts val="0"/>
              </a:spcBef>
              <a:spcAft>
                <a:spcPts val="0"/>
              </a:spcAft>
              <a:defRPr sz="1200">
                <a:latin typeface="+mn-lt"/>
                <a:ea typeface="+mn-ea"/>
                <a:cs typeface="+mn-cs"/>
              </a:defRPr>
            </a:lvl1pPr>
          </a:lstStyle>
          <a:p>
            <a:pPr>
              <a:defRPr/>
            </a:pPr>
            <a:endParaRPr lang="sv-SE"/>
          </a:p>
        </p:txBody>
      </p:sp>
      <p:sp>
        <p:nvSpPr>
          <p:cNvPr id="3" name="Platshållare för datum 2"/>
          <p:cNvSpPr>
            <a:spLocks noGrp="1"/>
          </p:cNvSpPr>
          <p:nvPr>
            <p:ph type="dt" sz="quarter" idx="1"/>
          </p:nvPr>
        </p:nvSpPr>
        <p:spPr>
          <a:xfrm>
            <a:off x="3843249" y="1"/>
            <a:ext cx="2940156" cy="495300"/>
          </a:xfrm>
          <a:prstGeom prst="rect">
            <a:avLst/>
          </a:prstGeom>
        </p:spPr>
        <p:txBody>
          <a:bodyPr vert="horz" wrap="square" lIns="91230" tIns="45615" rIns="91230" bIns="45615" numCol="1" anchor="t" anchorCtr="0" compatLnSpc="1">
            <a:prstTxWarp prst="textNoShape">
              <a:avLst/>
            </a:prstTxWarp>
          </a:bodyPr>
          <a:lstStyle>
            <a:lvl1pPr algn="r">
              <a:defRPr sz="1200">
                <a:latin typeface="Calibri" charset="0"/>
              </a:defRPr>
            </a:lvl1pPr>
          </a:lstStyle>
          <a:p>
            <a:fld id="{BE2E8362-7B74-CD41-BED9-51C895E0F26E}" type="datetime1">
              <a:rPr lang="sv-SE"/>
              <a:pPr/>
              <a:t>2023-04-11</a:t>
            </a:fld>
            <a:endParaRPr lang="sv-SE"/>
          </a:p>
        </p:txBody>
      </p:sp>
      <p:sp>
        <p:nvSpPr>
          <p:cNvPr id="4" name="Platshållare för sidfot 3"/>
          <p:cNvSpPr>
            <a:spLocks noGrp="1"/>
          </p:cNvSpPr>
          <p:nvPr>
            <p:ph type="ftr" sz="quarter" idx="2"/>
          </p:nvPr>
        </p:nvSpPr>
        <p:spPr>
          <a:xfrm>
            <a:off x="0" y="9408981"/>
            <a:ext cx="2940156" cy="495300"/>
          </a:xfrm>
          <a:prstGeom prst="rect">
            <a:avLst/>
          </a:prstGeom>
        </p:spPr>
        <p:txBody>
          <a:bodyPr vert="horz" lIns="91230" tIns="45615" rIns="91230" bIns="45615" rtlCol="0" anchor="b"/>
          <a:lstStyle>
            <a:lvl1pPr algn="l" fontAlgn="auto">
              <a:spcBef>
                <a:spcPts val="0"/>
              </a:spcBef>
              <a:spcAft>
                <a:spcPts val="0"/>
              </a:spcAft>
              <a:defRPr sz="1200">
                <a:latin typeface="+mn-lt"/>
                <a:ea typeface="+mn-ea"/>
                <a:cs typeface="+mn-cs"/>
              </a:defRPr>
            </a:lvl1pPr>
          </a:lstStyle>
          <a:p>
            <a:pPr>
              <a:defRPr/>
            </a:pPr>
            <a:endParaRPr lang="sv-SE"/>
          </a:p>
        </p:txBody>
      </p:sp>
      <p:sp>
        <p:nvSpPr>
          <p:cNvPr id="5" name="Platshållare för bildnummer 4"/>
          <p:cNvSpPr>
            <a:spLocks noGrp="1"/>
          </p:cNvSpPr>
          <p:nvPr>
            <p:ph type="sldNum" sz="quarter" idx="3"/>
          </p:nvPr>
        </p:nvSpPr>
        <p:spPr>
          <a:xfrm>
            <a:off x="3843249" y="9408981"/>
            <a:ext cx="2940156" cy="495300"/>
          </a:xfrm>
          <a:prstGeom prst="rect">
            <a:avLst/>
          </a:prstGeom>
        </p:spPr>
        <p:txBody>
          <a:bodyPr vert="horz" wrap="square" lIns="91230" tIns="45615" rIns="91230" bIns="45615" numCol="1" anchor="b" anchorCtr="0" compatLnSpc="1">
            <a:prstTxWarp prst="textNoShape">
              <a:avLst/>
            </a:prstTxWarp>
          </a:bodyPr>
          <a:lstStyle>
            <a:lvl1pPr algn="r">
              <a:defRPr sz="1200">
                <a:latin typeface="Calibri" charset="0"/>
              </a:defRPr>
            </a:lvl1pPr>
          </a:lstStyle>
          <a:p>
            <a:fld id="{6D9D900B-F64A-7D40-A107-5788E4736ED6}" type="slidenum">
              <a:rPr lang="sv-SE"/>
              <a:pPr/>
              <a:t>‹#›</a:t>
            </a:fld>
            <a:endParaRPr lang="sv-SE"/>
          </a:p>
        </p:txBody>
      </p:sp>
    </p:spTree>
    <p:extLst>
      <p:ext uri="{BB962C8B-B14F-4D97-AF65-F5344CB8AC3E}">
        <p14:creationId xmlns:p14="http://schemas.microsoft.com/office/powerpoint/2010/main" val="2320563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0156" cy="495300"/>
          </a:xfrm>
          <a:prstGeom prst="rect">
            <a:avLst/>
          </a:prstGeom>
        </p:spPr>
        <p:txBody>
          <a:bodyPr vert="horz" lIns="91230" tIns="45615" rIns="91230" bIns="45615" rtlCol="0"/>
          <a:lstStyle>
            <a:lvl1pPr algn="l" fontAlgn="auto">
              <a:spcBef>
                <a:spcPts val="0"/>
              </a:spcBef>
              <a:spcAft>
                <a:spcPts val="0"/>
              </a:spcAft>
              <a:defRPr sz="1200">
                <a:latin typeface="+mn-lt"/>
                <a:ea typeface="+mn-ea"/>
                <a:cs typeface="+mn-cs"/>
              </a:defRPr>
            </a:lvl1pPr>
          </a:lstStyle>
          <a:p>
            <a:pPr>
              <a:defRPr/>
            </a:pPr>
            <a:endParaRPr lang="sv-SE"/>
          </a:p>
        </p:txBody>
      </p:sp>
      <p:sp>
        <p:nvSpPr>
          <p:cNvPr id="3" name="Platshållare för datum 2"/>
          <p:cNvSpPr>
            <a:spLocks noGrp="1"/>
          </p:cNvSpPr>
          <p:nvPr>
            <p:ph type="dt" idx="1"/>
          </p:nvPr>
        </p:nvSpPr>
        <p:spPr>
          <a:xfrm>
            <a:off x="3843249" y="1"/>
            <a:ext cx="2940156" cy="495300"/>
          </a:xfrm>
          <a:prstGeom prst="rect">
            <a:avLst/>
          </a:prstGeom>
        </p:spPr>
        <p:txBody>
          <a:bodyPr vert="horz" wrap="square" lIns="91230" tIns="45615" rIns="91230" bIns="45615" numCol="1" anchor="t" anchorCtr="0" compatLnSpc="1">
            <a:prstTxWarp prst="textNoShape">
              <a:avLst/>
            </a:prstTxWarp>
          </a:bodyPr>
          <a:lstStyle>
            <a:lvl1pPr algn="r">
              <a:defRPr sz="1200">
                <a:latin typeface="Calibri" charset="0"/>
              </a:defRPr>
            </a:lvl1pPr>
          </a:lstStyle>
          <a:p>
            <a:fld id="{42B30327-357F-3343-805F-CF1F05C4CF93}" type="datetime1">
              <a:rPr lang="sv-SE"/>
              <a:pPr/>
              <a:t>2023-04-11</a:t>
            </a:fld>
            <a:endParaRPr lang="sv-SE"/>
          </a:p>
        </p:txBody>
      </p:sp>
      <p:sp>
        <p:nvSpPr>
          <p:cNvPr id="4" name="Platshållare för bildobjekt 3"/>
          <p:cNvSpPr>
            <a:spLocks noGrp="1" noRot="1" noChangeAspect="1"/>
          </p:cNvSpPr>
          <p:nvPr>
            <p:ph type="sldImg" idx="2"/>
          </p:nvPr>
        </p:nvSpPr>
        <p:spPr>
          <a:xfrm>
            <a:off x="90488" y="742950"/>
            <a:ext cx="6604000" cy="3714750"/>
          </a:xfrm>
          <a:prstGeom prst="rect">
            <a:avLst/>
          </a:prstGeom>
          <a:noFill/>
          <a:ln w="12700">
            <a:solidFill>
              <a:prstClr val="black"/>
            </a:solidFill>
          </a:ln>
        </p:spPr>
        <p:txBody>
          <a:bodyPr vert="horz" lIns="91230" tIns="45615" rIns="91230" bIns="45615" rtlCol="0" anchor="ctr"/>
          <a:lstStyle/>
          <a:p>
            <a:pPr lvl="0"/>
            <a:endParaRPr lang="sv-SE" noProof="0"/>
          </a:p>
        </p:txBody>
      </p:sp>
      <p:sp>
        <p:nvSpPr>
          <p:cNvPr id="5" name="Platshållare för anteckningar 4"/>
          <p:cNvSpPr>
            <a:spLocks noGrp="1"/>
          </p:cNvSpPr>
          <p:nvPr>
            <p:ph type="body" sz="quarter" idx="3"/>
          </p:nvPr>
        </p:nvSpPr>
        <p:spPr>
          <a:xfrm>
            <a:off x="678498" y="4705350"/>
            <a:ext cx="5427980" cy="4457700"/>
          </a:xfrm>
          <a:prstGeom prst="rect">
            <a:avLst/>
          </a:prstGeom>
        </p:spPr>
        <p:txBody>
          <a:bodyPr vert="horz" lIns="91230" tIns="45615" rIns="91230" bIns="45615" rtlCol="0">
            <a:normAutofit/>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p:cNvSpPr>
            <a:spLocks noGrp="1"/>
          </p:cNvSpPr>
          <p:nvPr>
            <p:ph type="ftr" sz="quarter" idx="4"/>
          </p:nvPr>
        </p:nvSpPr>
        <p:spPr>
          <a:xfrm>
            <a:off x="0" y="9408981"/>
            <a:ext cx="2940156" cy="495300"/>
          </a:xfrm>
          <a:prstGeom prst="rect">
            <a:avLst/>
          </a:prstGeom>
        </p:spPr>
        <p:txBody>
          <a:bodyPr vert="horz" lIns="91230" tIns="45615" rIns="91230" bIns="45615" rtlCol="0" anchor="b"/>
          <a:lstStyle>
            <a:lvl1pPr algn="l" fontAlgn="auto">
              <a:spcBef>
                <a:spcPts val="0"/>
              </a:spcBef>
              <a:spcAft>
                <a:spcPts val="0"/>
              </a:spcAft>
              <a:defRPr sz="1200">
                <a:latin typeface="+mn-lt"/>
                <a:ea typeface="+mn-ea"/>
                <a:cs typeface="+mn-cs"/>
              </a:defRPr>
            </a:lvl1pPr>
          </a:lstStyle>
          <a:p>
            <a:pPr>
              <a:defRPr/>
            </a:pPr>
            <a:endParaRPr lang="sv-SE"/>
          </a:p>
        </p:txBody>
      </p:sp>
      <p:sp>
        <p:nvSpPr>
          <p:cNvPr id="7" name="Platshållare för bildnummer 6"/>
          <p:cNvSpPr>
            <a:spLocks noGrp="1"/>
          </p:cNvSpPr>
          <p:nvPr>
            <p:ph type="sldNum" sz="quarter" idx="5"/>
          </p:nvPr>
        </p:nvSpPr>
        <p:spPr>
          <a:xfrm>
            <a:off x="3843249" y="9408981"/>
            <a:ext cx="2940156" cy="495300"/>
          </a:xfrm>
          <a:prstGeom prst="rect">
            <a:avLst/>
          </a:prstGeom>
        </p:spPr>
        <p:txBody>
          <a:bodyPr vert="horz" wrap="square" lIns="91230" tIns="45615" rIns="91230" bIns="45615" numCol="1" anchor="b" anchorCtr="0" compatLnSpc="1">
            <a:prstTxWarp prst="textNoShape">
              <a:avLst/>
            </a:prstTxWarp>
          </a:bodyPr>
          <a:lstStyle>
            <a:lvl1pPr algn="r">
              <a:defRPr sz="1200">
                <a:latin typeface="Calibri" charset="0"/>
              </a:defRPr>
            </a:lvl1pPr>
          </a:lstStyle>
          <a:p>
            <a:fld id="{E2B1B8E9-9BE0-194F-B3CF-D6D0B7B1DAE8}" type="slidenum">
              <a:rPr lang="sv-SE"/>
              <a:pPr/>
              <a:t>‹#›</a:t>
            </a:fld>
            <a:endParaRPr lang="sv-SE"/>
          </a:p>
        </p:txBody>
      </p:sp>
    </p:spTree>
    <p:extLst>
      <p:ext uri="{BB962C8B-B14F-4D97-AF65-F5344CB8AC3E}">
        <p14:creationId xmlns:p14="http://schemas.microsoft.com/office/powerpoint/2010/main" val="3272973363"/>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ea typeface="ＭＳ Ｐゴシック"/>
                <a:cs typeface="Calibri"/>
              </a:rPr>
              <a:t>Welcome</a:t>
            </a:r>
            <a:r>
              <a:rPr lang="sv-SE" dirty="0">
                <a:ea typeface="ＭＳ Ｐゴシック"/>
                <a:cs typeface="Calibri"/>
              </a:rPr>
              <a:t> to Kristianstad University. A </a:t>
            </a:r>
            <a:r>
              <a:rPr lang="sv-SE" dirty="0" err="1">
                <a:ea typeface="ＭＳ Ｐゴシック"/>
                <a:cs typeface="Calibri"/>
              </a:rPr>
              <a:t>high-quality</a:t>
            </a:r>
            <a:r>
              <a:rPr lang="sv-SE" dirty="0">
                <a:ea typeface="ＭＳ Ｐゴシック"/>
                <a:cs typeface="Calibri"/>
              </a:rPr>
              <a:t> </a:t>
            </a:r>
            <a:r>
              <a:rPr lang="sv-SE" dirty="0" err="1">
                <a:ea typeface="ＭＳ Ｐゴシック"/>
                <a:cs typeface="Calibri"/>
              </a:rPr>
              <a:t>university</a:t>
            </a:r>
            <a:r>
              <a:rPr lang="sv-SE" dirty="0">
                <a:ea typeface="ＭＳ Ｐゴシック"/>
                <a:cs typeface="Calibri"/>
              </a:rPr>
              <a:t> </a:t>
            </a:r>
            <a:r>
              <a:rPr lang="sv-SE" dirty="0" err="1">
                <a:ea typeface="ＭＳ Ｐゴシック"/>
                <a:cs typeface="Calibri"/>
              </a:rPr>
              <a:t>with</a:t>
            </a:r>
            <a:r>
              <a:rPr lang="sv-SE" dirty="0">
                <a:ea typeface="ＭＳ Ｐゴシック"/>
                <a:cs typeface="Calibri"/>
              </a:rPr>
              <a:t> a </a:t>
            </a:r>
            <a:r>
              <a:rPr lang="sv-SE" dirty="0" err="1">
                <a:ea typeface="ＭＳ Ｐゴシック"/>
                <a:cs typeface="Calibri"/>
              </a:rPr>
              <a:t>big</a:t>
            </a:r>
            <a:r>
              <a:rPr lang="sv-SE" dirty="0">
                <a:ea typeface="ＭＳ Ｐゴシック"/>
                <a:cs typeface="Calibri"/>
              </a:rPr>
              <a:t> </a:t>
            </a:r>
            <a:r>
              <a:rPr lang="sv-SE" dirty="0" err="1">
                <a:ea typeface="ＭＳ Ｐゴシック"/>
                <a:cs typeface="Calibri"/>
              </a:rPr>
              <a:t>heart</a:t>
            </a:r>
            <a:r>
              <a:rPr lang="sv-SE" dirty="0">
                <a:ea typeface="ＭＳ Ｐゴシック"/>
                <a:cs typeface="Calibri"/>
              </a:rPr>
              <a:t>.</a:t>
            </a:r>
          </a:p>
          <a:p>
            <a:endParaRPr lang="sv-SE">
              <a:ea typeface="ＭＳ Ｐゴシック"/>
              <a:cs typeface="Calibri"/>
            </a:endParaRPr>
          </a:p>
          <a:p>
            <a:r>
              <a:rPr lang="sv-SE" dirty="0">
                <a:ea typeface="ＭＳ Ｐゴシック"/>
                <a:cs typeface="Calibri"/>
              </a:rPr>
              <a:t>(Till dig som presenterar: Du kan ändra rubriken så att den passar till din presentation. Titta igenom innehållet i presentationen och ändra ordning på, lägg till eller plocka bort/dölj innehåll så att presentationen passar i det sammanhang och för den målgrupp som du möter).</a:t>
            </a:r>
            <a:endParaRPr lang="sv-SE" dirty="0">
              <a:cs typeface="Calibri"/>
            </a:endParaRPr>
          </a:p>
        </p:txBody>
      </p:sp>
      <p:sp>
        <p:nvSpPr>
          <p:cNvPr id="4" name="Platshållare för bildnummer 3"/>
          <p:cNvSpPr>
            <a:spLocks noGrp="1"/>
          </p:cNvSpPr>
          <p:nvPr>
            <p:ph type="sldNum" sz="quarter" idx="5"/>
          </p:nvPr>
        </p:nvSpPr>
        <p:spPr/>
        <p:txBody>
          <a:bodyPr/>
          <a:lstStyle/>
          <a:p>
            <a:fld id="{E2B1B8E9-9BE0-194F-B3CF-D6D0B7B1DAE8}" type="slidenum">
              <a:rPr lang="sv-SE" smtClean="0"/>
              <a:pPr/>
              <a:t>1</a:t>
            </a:fld>
            <a:endParaRPr lang="sv-SE"/>
          </a:p>
        </p:txBody>
      </p:sp>
    </p:spTree>
    <p:extLst>
      <p:ext uri="{BB962C8B-B14F-4D97-AF65-F5344CB8AC3E}">
        <p14:creationId xmlns:p14="http://schemas.microsoft.com/office/powerpoint/2010/main" val="2849212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err="1">
                <a:solidFill>
                  <a:schemeClr val="tx1"/>
                </a:solidFill>
                <a:effectLst/>
                <a:latin typeface="+mn-lt"/>
                <a:ea typeface="ＭＳ Ｐゴシック"/>
                <a:cs typeface="Calibri"/>
              </a:rPr>
              <a:t>We</a:t>
            </a:r>
            <a:r>
              <a:rPr lang="sv-SE" sz="1200" kern="1200" dirty="0">
                <a:solidFill>
                  <a:schemeClr val="tx1"/>
                </a:solidFill>
                <a:effectLst/>
                <a:latin typeface="+mn-lt"/>
                <a:ea typeface="ＭＳ Ｐゴシック"/>
                <a:cs typeface="Calibri"/>
              </a:rPr>
              <a:t> focus on </a:t>
            </a:r>
            <a:r>
              <a:rPr lang="sv-SE" sz="1200" kern="1200" dirty="0" err="1">
                <a:solidFill>
                  <a:schemeClr val="tx1"/>
                </a:solidFill>
                <a:effectLst/>
                <a:latin typeface="+mn-lt"/>
                <a:ea typeface="ＭＳ Ｐゴシック"/>
                <a:cs typeface="Calibri"/>
              </a:rPr>
              <a:t>integrating</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theory</a:t>
            </a:r>
            <a:r>
              <a:rPr lang="sv-SE" sz="1200" kern="1200" dirty="0">
                <a:solidFill>
                  <a:schemeClr val="tx1"/>
                </a:solidFill>
                <a:effectLst/>
                <a:latin typeface="+mn-lt"/>
                <a:ea typeface="ＭＳ Ｐゴシック"/>
                <a:cs typeface="Calibri"/>
              </a:rPr>
              <a:t> and </a:t>
            </a:r>
            <a:r>
              <a:rPr lang="sv-SE" sz="1200" kern="1200" dirty="0" err="1">
                <a:solidFill>
                  <a:schemeClr val="tx1"/>
                </a:solidFill>
                <a:effectLst/>
                <a:latin typeface="+mn-lt"/>
                <a:ea typeface="ＭＳ Ｐゴシック"/>
                <a:cs typeface="Calibri"/>
              </a:rPr>
              <a:t>practice</a:t>
            </a:r>
            <a:r>
              <a:rPr lang="sv-SE" sz="1200" kern="1200" dirty="0">
                <a:solidFill>
                  <a:schemeClr val="tx1"/>
                </a:solidFill>
                <a:effectLst/>
                <a:latin typeface="+mn-lt"/>
                <a:ea typeface="ＭＳ Ｐゴシック"/>
                <a:cs typeface="Calibri"/>
              </a:rPr>
              <a:t> and </a:t>
            </a:r>
            <a:r>
              <a:rPr lang="sv-SE" sz="1200" kern="1200" dirty="0" err="1">
                <a:solidFill>
                  <a:schemeClr val="tx1"/>
                </a:solidFill>
                <a:effectLst/>
                <a:latin typeface="+mn-lt"/>
                <a:ea typeface="ＭＳ Ｐゴシック"/>
                <a:cs typeface="Calibri"/>
              </a:rPr>
              <a:t>throughout</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your</a:t>
            </a:r>
            <a:r>
              <a:rPr lang="sv-SE" sz="1200" kern="1200" dirty="0">
                <a:solidFill>
                  <a:schemeClr val="tx1"/>
                </a:solidFill>
                <a:effectLst/>
                <a:latin typeface="+mn-lt"/>
                <a:ea typeface="ＭＳ Ｐゴシック"/>
                <a:cs typeface="Calibri"/>
              </a:rPr>
              <a:t> studies </a:t>
            </a:r>
            <a:r>
              <a:rPr lang="sv-SE" sz="1200" kern="1200" dirty="0" err="1">
                <a:solidFill>
                  <a:schemeClr val="tx1"/>
                </a:solidFill>
                <a:effectLst/>
                <a:latin typeface="+mn-lt"/>
                <a:ea typeface="ＭＳ Ｐゴシック"/>
                <a:cs typeface="Calibri"/>
              </a:rPr>
              <a:t>you</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will</a:t>
            </a:r>
            <a:r>
              <a:rPr lang="sv-SE" sz="1200" kern="1200" dirty="0">
                <a:solidFill>
                  <a:schemeClr val="tx1"/>
                </a:solidFill>
                <a:effectLst/>
                <a:latin typeface="+mn-lt"/>
                <a:ea typeface="ＭＳ Ｐゴシック"/>
                <a:cs typeface="Calibri"/>
              </a:rPr>
              <a:t> be </a:t>
            </a:r>
            <a:r>
              <a:rPr lang="sv-SE" sz="1200" kern="1200" dirty="0" err="1">
                <a:solidFill>
                  <a:schemeClr val="tx1"/>
                </a:solidFill>
                <a:effectLst/>
                <a:latin typeface="+mn-lt"/>
                <a:ea typeface="ＭＳ Ｐゴシック"/>
                <a:cs typeface="Calibri"/>
              </a:rPr>
              <a:t>preparing</a:t>
            </a:r>
            <a:r>
              <a:rPr lang="sv-SE" sz="1200" kern="1200" dirty="0">
                <a:solidFill>
                  <a:schemeClr val="tx1"/>
                </a:solidFill>
                <a:effectLst/>
                <a:latin typeface="+mn-lt"/>
                <a:ea typeface="ＭＳ Ｐゴシック"/>
                <a:cs typeface="Calibri"/>
              </a:rPr>
              <a:t> for </a:t>
            </a:r>
            <a:r>
              <a:rPr lang="sv-SE" sz="1200" kern="1200" dirty="0" err="1">
                <a:solidFill>
                  <a:schemeClr val="tx1"/>
                </a:solidFill>
                <a:effectLst/>
                <a:latin typeface="+mn-lt"/>
                <a:ea typeface="ＭＳ Ｐゴシック"/>
                <a:cs typeface="Calibri"/>
              </a:rPr>
              <a:t>working</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life</a:t>
            </a:r>
            <a:r>
              <a:rPr lang="sv-SE" sz="1200" kern="1200" dirty="0">
                <a:solidFill>
                  <a:schemeClr val="tx1"/>
                </a:solidFill>
                <a:effectLst/>
                <a:latin typeface="+mn-lt"/>
                <a:ea typeface="ＭＳ Ｐゴシック"/>
                <a:cs typeface="Calibri"/>
              </a:rPr>
              <a:t>. Kristianstad University </a:t>
            </a:r>
            <a:r>
              <a:rPr lang="sv-SE" sz="1200" kern="1200" dirty="0" err="1">
                <a:solidFill>
                  <a:schemeClr val="tx1"/>
                </a:solidFill>
                <a:effectLst/>
                <a:latin typeface="+mn-lt"/>
                <a:ea typeface="ＭＳ Ｐゴシック"/>
                <a:cs typeface="Calibri"/>
              </a:rPr>
              <a:t>educates</a:t>
            </a:r>
            <a:r>
              <a:rPr lang="sv-SE" sz="1200" kern="1200" dirty="0">
                <a:solidFill>
                  <a:schemeClr val="tx1"/>
                </a:solidFill>
                <a:effectLst/>
                <a:latin typeface="+mn-lt"/>
                <a:ea typeface="ＭＳ Ｐゴシック"/>
                <a:cs typeface="Calibri"/>
              </a:rPr>
              <a:t> for the </a:t>
            </a:r>
            <a:r>
              <a:rPr lang="sv-SE" sz="1200" kern="1200" dirty="0" err="1">
                <a:solidFill>
                  <a:schemeClr val="tx1"/>
                </a:solidFill>
                <a:effectLst/>
                <a:latin typeface="+mn-lt"/>
                <a:ea typeface="ＭＳ Ｐゴシック"/>
                <a:cs typeface="Calibri"/>
              </a:rPr>
              <a:t>future</a:t>
            </a:r>
            <a:r>
              <a:rPr lang="sv-SE" sz="1200" kern="1200" dirty="0">
                <a:solidFill>
                  <a:schemeClr val="tx1"/>
                </a:solidFill>
                <a:effectLst/>
                <a:latin typeface="+mn-lt"/>
                <a:ea typeface="ＭＳ Ｐゴシック"/>
                <a:cs typeface="Calibri"/>
              </a:rPr>
              <a:t> and </a:t>
            </a:r>
            <a:r>
              <a:rPr lang="sv-SE" sz="1200" kern="1200" dirty="0" err="1">
                <a:solidFill>
                  <a:schemeClr val="tx1"/>
                </a:solidFill>
                <a:effectLst/>
                <a:latin typeface="+mn-lt"/>
                <a:ea typeface="ＭＳ Ｐゴシック"/>
                <a:cs typeface="Calibri"/>
              </a:rPr>
              <a:t>attaches</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great</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importance</a:t>
            </a:r>
            <a:r>
              <a:rPr lang="sv-SE" sz="1200" kern="1200" dirty="0">
                <a:solidFill>
                  <a:schemeClr val="tx1"/>
                </a:solidFill>
                <a:effectLst/>
                <a:latin typeface="+mn-lt"/>
                <a:ea typeface="ＭＳ Ｐゴシック"/>
                <a:cs typeface="Calibri"/>
              </a:rPr>
              <a:t> to </a:t>
            </a:r>
            <a:r>
              <a:rPr lang="sv-SE" sz="1200" kern="1200" dirty="0" err="1">
                <a:solidFill>
                  <a:schemeClr val="tx1"/>
                </a:solidFill>
                <a:effectLst/>
                <a:latin typeface="+mn-lt"/>
                <a:ea typeface="ＭＳ Ｐゴシック"/>
                <a:cs typeface="Calibri"/>
              </a:rPr>
              <a:t>preparing</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you</a:t>
            </a:r>
            <a:r>
              <a:rPr lang="sv-SE" sz="1200" kern="1200" dirty="0">
                <a:solidFill>
                  <a:schemeClr val="tx1"/>
                </a:solidFill>
                <a:effectLst/>
                <a:latin typeface="+mn-lt"/>
                <a:ea typeface="ＭＳ Ｐゴシック"/>
                <a:cs typeface="Calibri"/>
              </a:rPr>
              <a:t> for </a:t>
            </a:r>
            <a:r>
              <a:rPr lang="sv-SE" sz="1200" kern="1200" dirty="0" err="1">
                <a:solidFill>
                  <a:schemeClr val="tx1"/>
                </a:solidFill>
                <a:effectLst/>
                <a:latin typeface="+mn-lt"/>
                <a:ea typeface="ＭＳ Ｐゴシック"/>
                <a:cs typeface="Calibri"/>
              </a:rPr>
              <a:t>your</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professional</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career</a:t>
            </a:r>
            <a:r>
              <a:rPr lang="sv-SE" sz="1200" kern="1200" dirty="0">
                <a:solidFill>
                  <a:schemeClr val="tx1"/>
                </a:solidFill>
                <a:effectLst/>
                <a:latin typeface="+mn-lt"/>
                <a:ea typeface="ＭＳ Ｐゴシック"/>
                <a:cs typeface="Calibri"/>
              </a:rPr>
              <a:t>.</a:t>
            </a:r>
            <a:r>
              <a:rPr lang="sv-SE" dirty="0">
                <a:ea typeface="ＭＳ Ｐゴシック"/>
                <a:cs typeface="Calibri"/>
              </a:rPr>
              <a:t> </a:t>
            </a:r>
            <a:endParaRPr lang="en-AU">
              <a:ea typeface="ＭＳ Ｐゴシック"/>
              <a:cs typeface="Calibri"/>
            </a:endParaRPr>
          </a:p>
          <a:p>
            <a:pPr>
              <a:defRPr/>
            </a:pPr>
            <a:br>
              <a:rPr lang="en-AU" dirty="0">
                <a:ea typeface="ＭＳ Ｐゴシック"/>
                <a:cs typeface="Calibri"/>
              </a:rPr>
            </a:br>
            <a:r>
              <a:rPr lang="en-AU" dirty="0">
                <a:ea typeface="ＭＳ Ｐゴシック"/>
                <a:cs typeface="Calibri"/>
              </a:rPr>
              <a:t>Credits: </a:t>
            </a:r>
            <a:r>
              <a:rPr lang="en-AU" dirty="0" err="1">
                <a:ea typeface="ＭＳ Ｐゴシック"/>
                <a:cs typeface="Calibri"/>
              </a:rPr>
              <a:t>Sjunnesson</a:t>
            </a:r>
            <a:r>
              <a:rPr lang="en-AU" dirty="0">
                <a:ea typeface="ＭＳ Ｐゴシック"/>
                <a:cs typeface="Calibri"/>
              </a:rPr>
              <a:t> </a:t>
            </a:r>
            <a:r>
              <a:rPr lang="en-AU" dirty="0" err="1">
                <a:ea typeface="ＭＳ Ｐゴシック"/>
                <a:cs typeface="Calibri"/>
              </a:rPr>
              <a:t>Photograpy</a:t>
            </a:r>
            <a:r>
              <a:rPr lang="en-AU" dirty="0">
                <a:ea typeface="ＭＳ Ｐゴシック"/>
                <a:cs typeface="Calibri"/>
              </a:rPr>
              <a:t>.</a:t>
            </a:r>
          </a:p>
        </p:txBody>
      </p:sp>
      <p:sp>
        <p:nvSpPr>
          <p:cNvPr id="4" name="Platshållare för bildnummer 3"/>
          <p:cNvSpPr>
            <a:spLocks noGrp="1"/>
          </p:cNvSpPr>
          <p:nvPr>
            <p:ph type="sldNum" sz="quarter" idx="5"/>
          </p:nvPr>
        </p:nvSpPr>
        <p:spPr/>
        <p:txBody>
          <a:bodyPr/>
          <a:lstStyle/>
          <a:p>
            <a:fld id="{E2B1B8E9-9BE0-194F-B3CF-D6D0B7B1DAE8}" type="slidenum">
              <a:rPr lang="sv-SE" smtClean="0"/>
              <a:pPr/>
              <a:t>2</a:t>
            </a:fld>
            <a:endParaRPr lang="sv-SE"/>
          </a:p>
        </p:txBody>
      </p:sp>
    </p:spTree>
    <p:extLst>
      <p:ext uri="{BB962C8B-B14F-4D97-AF65-F5344CB8AC3E}">
        <p14:creationId xmlns:p14="http://schemas.microsoft.com/office/powerpoint/2010/main" val="1878092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Bef>
                <a:spcPts val="0"/>
              </a:spcBef>
              <a:spcAft>
                <a:spcPts val="0"/>
              </a:spcAft>
            </a:pPr>
            <a:r>
              <a:rPr lang="en-GB" dirty="0">
                <a:ea typeface="ＭＳ Ｐゴシック"/>
                <a:cs typeface="Calibri"/>
              </a:rPr>
              <a:t>At the university campus you can find everything you need within a short walking distance. There is a library, a restaurant, a café, the student union and student housing all in one place. In the middle of the campus you will find a spacious library with study rooms, computer rooms and open spaces where you can read or relax.</a:t>
            </a:r>
            <a:endParaRPr lang="en-US" dirty="0">
              <a:ea typeface="ＭＳ Ｐゴシック"/>
              <a:cs typeface="Calibri"/>
            </a:endParaRPr>
          </a:p>
          <a:p>
            <a:pPr>
              <a:defRPr/>
            </a:pPr>
            <a:endParaRPr lang="en-AU" dirty="0">
              <a:ea typeface="ＭＳ Ｐゴシック"/>
              <a:cs typeface="Calibri"/>
            </a:endParaRPr>
          </a:p>
          <a:p>
            <a:pPr marL="0" marR="0" lvl="0" indent="0" algn="l" defTabSz="457200">
              <a:lnSpc>
                <a:spcPct val="100000"/>
              </a:lnSpc>
              <a:spcBef>
                <a:spcPct val="30000"/>
              </a:spcBef>
              <a:spcAft>
                <a:spcPct val="0"/>
              </a:spcAft>
              <a:buClrTx/>
              <a:buSzTx/>
              <a:buFontTx/>
              <a:buNone/>
              <a:tabLst/>
              <a:defRPr/>
            </a:pPr>
            <a:r>
              <a:rPr lang="en-AU" dirty="0">
                <a:ea typeface="ＭＳ Ｐゴシック"/>
                <a:cs typeface="Calibri"/>
              </a:rPr>
              <a:t>Credits: Lars Strandberg.</a:t>
            </a:r>
            <a:endParaRPr lang="en-AU" dirty="0"/>
          </a:p>
        </p:txBody>
      </p:sp>
      <p:sp>
        <p:nvSpPr>
          <p:cNvPr id="4" name="Platshållare för bildnummer 3"/>
          <p:cNvSpPr>
            <a:spLocks noGrp="1"/>
          </p:cNvSpPr>
          <p:nvPr>
            <p:ph type="sldNum" sz="quarter" idx="5"/>
          </p:nvPr>
        </p:nvSpPr>
        <p:spPr/>
        <p:txBody>
          <a:bodyPr/>
          <a:lstStyle/>
          <a:p>
            <a:fld id="{E2B1B8E9-9BE0-194F-B3CF-D6D0B7B1DAE8}" type="slidenum">
              <a:rPr lang="sv-SE"/>
              <a:pPr/>
              <a:t>3</a:t>
            </a:fld>
            <a:endParaRPr lang="sv-SE"/>
          </a:p>
        </p:txBody>
      </p:sp>
    </p:spTree>
    <p:extLst>
      <p:ext uri="{BB962C8B-B14F-4D97-AF65-F5344CB8AC3E}">
        <p14:creationId xmlns:p14="http://schemas.microsoft.com/office/powerpoint/2010/main" val="1499402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AU" dirty="0">
                <a:ea typeface="ＭＳ Ｐゴシック"/>
                <a:cs typeface="Calibri"/>
              </a:rPr>
              <a:t>Our library has plenty of study areas and gives access to all the literature on students reading list. Library staff offers support in information retrieval, academic writing and mathematics.</a:t>
            </a:r>
          </a:p>
          <a:p>
            <a:pPr>
              <a:defRPr/>
            </a:pPr>
            <a:endParaRPr lang="en-AU" dirty="0">
              <a:ea typeface="ＭＳ Ｐゴシック"/>
              <a:cs typeface="Calibri"/>
            </a:endParaRPr>
          </a:p>
          <a:p>
            <a:pPr marL="0" marR="0" lvl="0" indent="0" algn="l" defTabSz="457200">
              <a:lnSpc>
                <a:spcPct val="100000"/>
              </a:lnSpc>
              <a:spcBef>
                <a:spcPct val="30000"/>
              </a:spcBef>
              <a:spcAft>
                <a:spcPct val="0"/>
              </a:spcAft>
              <a:buClrTx/>
              <a:buSzTx/>
              <a:buFontTx/>
              <a:buNone/>
              <a:tabLst/>
              <a:defRPr/>
            </a:pPr>
            <a:r>
              <a:rPr lang="en-AU" dirty="0">
                <a:ea typeface="ＭＳ Ｐゴシック"/>
                <a:cs typeface="Calibri"/>
              </a:rPr>
              <a:t>Credits: Lars Strandberg.</a:t>
            </a:r>
            <a:endParaRPr lang="en-AU" dirty="0"/>
          </a:p>
          <a:p>
            <a:endParaRPr lang="en-AU">
              <a:cs typeface="Calibri"/>
            </a:endParaRPr>
          </a:p>
        </p:txBody>
      </p:sp>
      <p:sp>
        <p:nvSpPr>
          <p:cNvPr id="4" name="Platshållare för bildnummer 3"/>
          <p:cNvSpPr>
            <a:spLocks noGrp="1"/>
          </p:cNvSpPr>
          <p:nvPr>
            <p:ph type="sldNum" sz="quarter" idx="5"/>
          </p:nvPr>
        </p:nvSpPr>
        <p:spPr/>
        <p:txBody>
          <a:bodyPr/>
          <a:lstStyle/>
          <a:p>
            <a:fld id="{E2B1B8E9-9BE0-194F-B3CF-D6D0B7B1DAE8}" type="slidenum">
              <a:rPr lang="sv-SE" smtClean="0"/>
              <a:pPr/>
              <a:t>4</a:t>
            </a:fld>
            <a:endParaRPr lang="sv-SE"/>
          </a:p>
        </p:txBody>
      </p:sp>
    </p:spTree>
    <p:extLst>
      <p:ext uri="{BB962C8B-B14F-4D97-AF65-F5344CB8AC3E}">
        <p14:creationId xmlns:p14="http://schemas.microsoft.com/office/powerpoint/2010/main" val="1368645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Bef>
                <a:spcPct val="20000"/>
              </a:spcBef>
            </a:pPr>
            <a:r>
              <a:rPr lang="en-US">
                <a:ea typeface="ＭＳ Ｐゴシック"/>
                <a:cs typeface="Calibri"/>
              </a:rPr>
              <a:t>Kristianstad University offers a wide range of </a:t>
            </a:r>
            <a:r>
              <a:rPr lang="en-US" err="1">
                <a:ea typeface="ＭＳ Ｐゴシック"/>
                <a:cs typeface="Calibri"/>
              </a:rPr>
              <a:t>programmes</a:t>
            </a:r>
            <a:r>
              <a:rPr lang="en-US">
                <a:ea typeface="ＭＳ Ｐゴシック"/>
                <a:cs typeface="Calibri"/>
              </a:rPr>
              <a:t> and courses, all of which are distinguished by science, research and high quality education. We provide students with a unique set of academic and professional skills, preparing them for a working life in areas such as education, health, business and the environment. (All courses and </a:t>
            </a:r>
            <a:r>
              <a:rPr lang="en-US" err="1">
                <a:ea typeface="ＭＳ Ｐゴシック"/>
                <a:cs typeface="Calibri"/>
              </a:rPr>
              <a:t>programmes</a:t>
            </a:r>
            <a:r>
              <a:rPr lang="en-US">
                <a:ea typeface="ＭＳ Ｐゴシック"/>
                <a:cs typeface="Calibri"/>
              </a:rPr>
              <a:t> offered in English for international students are also available for Swedish students.)</a:t>
            </a:r>
          </a:p>
        </p:txBody>
      </p:sp>
      <p:sp>
        <p:nvSpPr>
          <p:cNvPr id="4" name="Platshållare för bildnummer 3"/>
          <p:cNvSpPr>
            <a:spLocks noGrp="1"/>
          </p:cNvSpPr>
          <p:nvPr>
            <p:ph type="sldNum" sz="quarter" idx="5"/>
          </p:nvPr>
        </p:nvSpPr>
        <p:spPr/>
        <p:txBody>
          <a:bodyPr/>
          <a:lstStyle/>
          <a:p>
            <a:fld id="{E2B1B8E9-9BE0-194F-B3CF-D6D0B7B1DAE8}" type="slidenum">
              <a:rPr lang="sv-SE"/>
              <a:pPr/>
              <a:t>5</a:t>
            </a:fld>
            <a:endParaRPr lang="sv-SE"/>
          </a:p>
        </p:txBody>
      </p:sp>
    </p:spTree>
    <p:extLst>
      <p:ext uri="{BB962C8B-B14F-4D97-AF65-F5344CB8AC3E}">
        <p14:creationId xmlns:p14="http://schemas.microsoft.com/office/powerpoint/2010/main" val="249722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err="1">
                <a:solidFill>
                  <a:schemeClr val="tx1"/>
                </a:solidFill>
                <a:effectLst/>
                <a:latin typeface="+mn-lt"/>
                <a:ea typeface="ＭＳ Ｐゴシック"/>
                <a:cs typeface="Calibri"/>
              </a:rPr>
              <a:t>These</a:t>
            </a:r>
            <a:r>
              <a:rPr lang="sv-SE" sz="1200" b="0" i="0" kern="1200" dirty="0">
                <a:solidFill>
                  <a:schemeClr val="tx1"/>
                </a:solidFill>
                <a:effectLst/>
                <a:latin typeface="+mn-lt"/>
                <a:ea typeface="ＭＳ Ｐゴシック"/>
                <a:cs typeface="Calibri"/>
              </a:rPr>
              <a:t> </a:t>
            </a:r>
            <a:r>
              <a:rPr lang="sv-SE" sz="1200" b="0" i="0" kern="1200" dirty="0" err="1">
                <a:solidFill>
                  <a:schemeClr val="tx1"/>
                </a:solidFill>
                <a:effectLst/>
                <a:latin typeface="+mn-lt"/>
                <a:ea typeface="ＭＳ Ｐゴシック"/>
                <a:cs typeface="Calibri"/>
              </a:rPr>
              <a:t>figures</a:t>
            </a:r>
            <a:r>
              <a:rPr lang="sv-SE" sz="1200" b="0" i="0" kern="1200" dirty="0">
                <a:solidFill>
                  <a:schemeClr val="tx1"/>
                </a:solidFill>
                <a:effectLst/>
                <a:latin typeface="+mn-lt"/>
                <a:ea typeface="ＭＳ Ｐゴシック"/>
                <a:cs typeface="Calibri"/>
              </a:rPr>
              <a:t> </a:t>
            </a:r>
            <a:r>
              <a:rPr lang="sv-SE" sz="1200" b="0" i="0" kern="1200" dirty="0" err="1">
                <a:solidFill>
                  <a:schemeClr val="tx1"/>
                </a:solidFill>
                <a:effectLst/>
                <a:latin typeface="+mn-lt"/>
                <a:ea typeface="ＭＳ Ｐゴシック"/>
                <a:cs typeface="Calibri"/>
              </a:rPr>
              <a:t>apply</a:t>
            </a:r>
            <a:r>
              <a:rPr lang="sv-SE" sz="1200" b="0" i="0" kern="1200" dirty="0">
                <a:solidFill>
                  <a:schemeClr val="tx1"/>
                </a:solidFill>
                <a:effectLst/>
                <a:latin typeface="+mn-lt"/>
                <a:ea typeface="ＭＳ Ｐゴシック"/>
                <a:cs typeface="Calibri"/>
              </a:rPr>
              <a:t> to the </a:t>
            </a:r>
            <a:r>
              <a:rPr lang="sv-SE" sz="1200" b="0" i="0" kern="1200" dirty="0" err="1">
                <a:solidFill>
                  <a:schemeClr val="tx1"/>
                </a:solidFill>
                <a:effectLst/>
                <a:latin typeface="+mn-lt"/>
                <a:ea typeface="ＭＳ Ｐゴシック"/>
                <a:cs typeface="Calibri"/>
              </a:rPr>
              <a:t>university</a:t>
            </a:r>
            <a:r>
              <a:rPr lang="sv-SE" sz="1200" b="0" i="0" kern="1200" dirty="0">
                <a:solidFill>
                  <a:schemeClr val="tx1"/>
                </a:solidFill>
                <a:effectLst/>
                <a:latin typeface="+mn-lt"/>
                <a:ea typeface="ＭＳ Ｐゴシック"/>
                <a:cs typeface="Calibri"/>
              </a:rPr>
              <a:t> as a </a:t>
            </a:r>
            <a:r>
              <a:rPr lang="sv-SE" sz="1200" b="0" i="0" kern="1200" dirty="0" err="1">
                <a:solidFill>
                  <a:schemeClr val="tx1"/>
                </a:solidFill>
                <a:effectLst/>
                <a:latin typeface="+mn-lt"/>
                <a:ea typeface="ＭＳ Ｐゴシック"/>
                <a:cs typeface="Calibri"/>
              </a:rPr>
              <a:t>whole</a:t>
            </a:r>
            <a:r>
              <a:rPr lang="sv-SE" sz="1200" b="0" i="0" kern="1200" dirty="0">
                <a:solidFill>
                  <a:schemeClr val="tx1"/>
                </a:solidFill>
                <a:effectLst/>
                <a:latin typeface="+mn-lt"/>
                <a:ea typeface="ＭＳ Ｐゴシック"/>
                <a:cs typeface="Calibri"/>
              </a:rPr>
              <a:t>.</a:t>
            </a:r>
            <a:endParaRPr lang="en" sz="1200" b="0" i="0" kern="1200">
              <a:solidFill>
                <a:schemeClr val="tx1"/>
              </a:solidFill>
              <a:effectLst/>
              <a:latin typeface="+mn-lt"/>
              <a:ea typeface="ＭＳ Ｐゴシック"/>
              <a:cs typeface="Calibri"/>
            </a:endParaRPr>
          </a:p>
          <a:p>
            <a:endParaRPr lang="sv-SE" dirty="0">
              <a:ea typeface="ＭＳ Ｐゴシック"/>
              <a:cs typeface="Calibri"/>
            </a:endParaRPr>
          </a:p>
          <a:p>
            <a:r>
              <a:rPr lang="sv-SE" dirty="0">
                <a:ea typeface="ＭＳ Ｐゴシック"/>
                <a:cs typeface="Calibri"/>
              </a:rPr>
              <a:t>Credits: Sjunnesson </a:t>
            </a:r>
            <a:r>
              <a:rPr lang="sv-SE" dirty="0" err="1">
                <a:ea typeface="ＭＳ Ｐゴシック"/>
                <a:cs typeface="Calibri"/>
              </a:rPr>
              <a:t>Photography</a:t>
            </a:r>
            <a:r>
              <a:rPr lang="sv-SE" dirty="0">
                <a:ea typeface="ＭＳ Ｐゴシック"/>
                <a:cs typeface="Calibri"/>
              </a:rPr>
              <a:t>.</a:t>
            </a:r>
            <a:endParaRPr lang="sv-SE" dirty="0">
              <a:cs typeface="Calibri"/>
            </a:endParaRPr>
          </a:p>
        </p:txBody>
      </p:sp>
      <p:sp>
        <p:nvSpPr>
          <p:cNvPr id="4" name="Platshållare för bildnummer 3"/>
          <p:cNvSpPr>
            <a:spLocks noGrp="1"/>
          </p:cNvSpPr>
          <p:nvPr>
            <p:ph type="sldNum" sz="quarter" idx="5"/>
          </p:nvPr>
        </p:nvSpPr>
        <p:spPr/>
        <p:txBody>
          <a:bodyPr/>
          <a:lstStyle/>
          <a:p>
            <a:fld id="{E2B1B8E9-9BE0-194F-B3CF-D6D0B7B1DAE8}" type="slidenum">
              <a:rPr lang="sv-SE"/>
              <a:pPr/>
              <a:t>6</a:t>
            </a:fld>
            <a:endParaRPr lang="sv-SE"/>
          </a:p>
        </p:txBody>
      </p:sp>
    </p:spTree>
    <p:extLst>
      <p:ext uri="{BB962C8B-B14F-4D97-AF65-F5344CB8AC3E}">
        <p14:creationId xmlns:p14="http://schemas.microsoft.com/office/powerpoint/2010/main" val="125369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sv-SE"/>
              <a:t>Kristianstad University is a </a:t>
            </a:r>
            <a:r>
              <a:rPr lang="sv-SE" err="1"/>
              <a:t>high-quality</a:t>
            </a:r>
            <a:r>
              <a:rPr lang="sv-SE"/>
              <a:t> </a:t>
            </a:r>
            <a:r>
              <a:rPr lang="sv-SE" err="1"/>
              <a:t>university</a:t>
            </a:r>
            <a:r>
              <a:rPr lang="sv-SE"/>
              <a:t> </a:t>
            </a:r>
            <a:r>
              <a:rPr lang="sv-SE" err="1"/>
              <a:t>with</a:t>
            </a:r>
            <a:r>
              <a:rPr lang="sv-SE"/>
              <a:t> a </a:t>
            </a:r>
            <a:r>
              <a:rPr lang="sv-SE" err="1"/>
              <a:t>big</a:t>
            </a:r>
            <a:r>
              <a:rPr lang="sv-SE"/>
              <a:t> </a:t>
            </a:r>
            <a:r>
              <a:rPr lang="sv-SE" err="1"/>
              <a:t>heart</a:t>
            </a:r>
            <a:r>
              <a:rPr lang="sv-SE"/>
              <a:t>. </a:t>
            </a:r>
            <a:r>
              <a:rPr lang="sv-SE" err="1"/>
              <a:t>Welcome</a:t>
            </a:r>
            <a:r>
              <a:rPr lang="sv-SE"/>
              <a:t>!</a:t>
            </a:r>
          </a:p>
          <a:p>
            <a:endParaRPr lang="sv-SE" sz="1200" b="0" i="0" kern="1200">
              <a:solidFill>
                <a:schemeClr val="tx1"/>
              </a:solidFill>
              <a:effectLst/>
              <a:latin typeface="+mn-lt"/>
              <a:ea typeface="ＭＳ Ｐゴシック" charset="-128"/>
              <a:cs typeface="ＭＳ Ｐゴシック" charset="-128"/>
            </a:endParaRPr>
          </a:p>
          <a:p>
            <a:r>
              <a:rPr lang="sv-SE" sz="1200" b="0" i="0" kern="1200">
                <a:solidFill>
                  <a:schemeClr val="tx1"/>
                </a:solidFill>
                <a:effectLst/>
                <a:latin typeface="+mn-lt"/>
                <a:ea typeface="ＭＳ Ｐゴシック" charset="-128"/>
                <a:cs typeface="ＭＳ Ｐゴシック" charset="-128"/>
              </a:rPr>
              <a:t>Vill du lägga till en egen film? Gå till fliken </a:t>
            </a:r>
            <a:r>
              <a:rPr lang="sv-SE" sz="1200" b="1" i="1" kern="1200">
                <a:solidFill>
                  <a:schemeClr val="tx1"/>
                </a:solidFill>
                <a:effectLst/>
                <a:latin typeface="+mn-lt"/>
                <a:ea typeface="ＭＳ Ｐゴシック" charset="-128"/>
                <a:cs typeface="ＭＳ Ｐゴシック" charset="-128"/>
              </a:rPr>
              <a:t>Infoga </a:t>
            </a:r>
            <a:r>
              <a:rPr lang="sv-SE" sz="1200" b="0" i="0" kern="1200">
                <a:solidFill>
                  <a:schemeClr val="tx1"/>
                </a:solidFill>
                <a:effectLst/>
                <a:latin typeface="+mn-lt"/>
                <a:ea typeface="ＭＳ Ｐゴシック" charset="-128"/>
                <a:cs typeface="ＭＳ Ｐゴシック" charset="-128"/>
              </a:rPr>
              <a:t>och tryck på </a:t>
            </a:r>
            <a:r>
              <a:rPr lang="sv-SE" sz="1200" b="1" i="1" kern="1200">
                <a:solidFill>
                  <a:schemeClr val="tx1"/>
                </a:solidFill>
                <a:effectLst/>
                <a:latin typeface="+mn-lt"/>
                <a:ea typeface="ＭＳ Ｐゴシック" charset="-128"/>
                <a:cs typeface="ＭＳ Ｐゴシック" charset="-128"/>
              </a:rPr>
              <a:t>Video</a:t>
            </a:r>
            <a:r>
              <a:rPr lang="sv-SE" sz="1200" b="0" i="0" kern="1200">
                <a:solidFill>
                  <a:schemeClr val="tx1"/>
                </a:solidFill>
                <a:effectLst/>
                <a:latin typeface="+mn-lt"/>
                <a:ea typeface="ＭＳ Ｐゴシック" charset="-128"/>
                <a:cs typeface="ＭＳ Ｐゴシック" charset="-128"/>
              </a:rPr>
              <a:t>. Du har ­möjlighet att välja att infoga en video från fil (Film från fil)  eller från en webbplats (Onlinefilm). Väljer du Onlinefilm så klipper du in en länk för den film du vill visa, t ex en länk från Youtube.</a:t>
            </a:r>
            <a:endParaRPr lang="sv-SE"/>
          </a:p>
        </p:txBody>
      </p:sp>
      <p:sp>
        <p:nvSpPr>
          <p:cNvPr id="4" name="Platshållare för bildnummer 3"/>
          <p:cNvSpPr>
            <a:spLocks noGrp="1"/>
          </p:cNvSpPr>
          <p:nvPr>
            <p:ph type="sldNum" sz="quarter" idx="5"/>
          </p:nvPr>
        </p:nvSpPr>
        <p:spPr/>
        <p:txBody>
          <a:bodyPr/>
          <a:lstStyle/>
          <a:p>
            <a:fld id="{E2B1B8E9-9BE0-194F-B3CF-D6D0B7B1DAE8}" type="slidenum">
              <a:rPr lang="sv-SE" smtClean="0"/>
              <a:pPr/>
              <a:t>7</a:t>
            </a:fld>
            <a:endParaRPr lang="sv-SE"/>
          </a:p>
        </p:txBody>
      </p:sp>
    </p:spTree>
    <p:extLst>
      <p:ext uri="{BB962C8B-B14F-4D97-AF65-F5344CB8AC3E}">
        <p14:creationId xmlns:p14="http://schemas.microsoft.com/office/powerpoint/2010/main" val="1293372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err="1">
                <a:ea typeface="ＭＳ Ｐゴシック"/>
                <a:cs typeface="Calibri"/>
              </a:rPr>
              <a:t>Together</a:t>
            </a:r>
            <a:r>
              <a:rPr lang="sv-SE">
                <a:ea typeface="ＭＳ Ｐゴシック"/>
                <a:cs typeface="Calibri"/>
              </a:rPr>
              <a:t> </a:t>
            </a:r>
            <a:r>
              <a:rPr lang="sv-SE" err="1">
                <a:ea typeface="ＭＳ Ｐゴシック"/>
                <a:cs typeface="Calibri"/>
              </a:rPr>
              <a:t>with</a:t>
            </a:r>
            <a:r>
              <a:rPr lang="sv-SE">
                <a:ea typeface="ＭＳ Ｐゴシック"/>
                <a:cs typeface="Calibri"/>
              </a:rPr>
              <a:t> the </a:t>
            </a:r>
            <a:r>
              <a:rPr lang="sv-SE" err="1">
                <a:ea typeface="ＭＳ Ｐゴシック"/>
                <a:cs typeface="Calibri"/>
              </a:rPr>
              <a:t>Danish</a:t>
            </a:r>
            <a:r>
              <a:rPr lang="sv-SE">
                <a:ea typeface="ＭＳ Ｐゴシック"/>
                <a:cs typeface="Calibri"/>
              </a:rPr>
              <a:t> Zealand, Skåne is part </a:t>
            </a:r>
            <a:r>
              <a:rPr lang="sv-SE" err="1">
                <a:ea typeface="ＭＳ Ｐゴシック"/>
                <a:cs typeface="Calibri"/>
              </a:rPr>
              <a:t>of</a:t>
            </a:r>
            <a:r>
              <a:rPr lang="sv-SE">
                <a:ea typeface="ＭＳ Ｐゴシック"/>
                <a:cs typeface="Calibri"/>
              </a:rPr>
              <a:t> the </a:t>
            </a:r>
            <a:r>
              <a:rPr lang="sv-SE" err="1">
                <a:ea typeface="ＭＳ Ｐゴシック"/>
                <a:cs typeface="Calibri"/>
              </a:rPr>
              <a:t>Greater</a:t>
            </a:r>
            <a:r>
              <a:rPr lang="sv-SE">
                <a:ea typeface="ＭＳ Ｐゴシック"/>
                <a:cs typeface="Calibri"/>
              </a:rPr>
              <a:t> Copenhagen – </a:t>
            </a:r>
            <a:r>
              <a:rPr lang="sv-SE" err="1">
                <a:ea typeface="ＭＳ Ｐゴシック"/>
                <a:cs typeface="Calibri"/>
              </a:rPr>
              <a:t>one</a:t>
            </a:r>
            <a:r>
              <a:rPr lang="sv-SE">
                <a:ea typeface="ＭＳ Ｐゴシック"/>
                <a:cs typeface="Calibri"/>
              </a:rPr>
              <a:t> </a:t>
            </a:r>
            <a:r>
              <a:rPr lang="sv-SE" err="1">
                <a:ea typeface="ＭＳ Ｐゴシック"/>
                <a:cs typeface="Calibri"/>
              </a:rPr>
              <a:t>of</a:t>
            </a:r>
            <a:r>
              <a:rPr lang="sv-SE">
                <a:ea typeface="ＭＳ Ｐゴシック"/>
                <a:cs typeface="Calibri"/>
              </a:rPr>
              <a:t> the </a:t>
            </a:r>
            <a:r>
              <a:rPr lang="sv-SE" err="1">
                <a:ea typeface="ＭＳ Ｐゴシック"/>
                <a:cs typeface="Calibri"/>
              </a:rPr>
              <a:t>fastest</a:t>
            </a:r>
            <a:r>
              <a:rPr lang="sv-SE">
                <a:ea typeface="ＭＳ Ｐゴシック"/>
                <a:cs typeface="Calibri"/>
              </a:rPr>
              <a:t> </a:t>
            </a:r>
            <a:r>
              <a:rPr lang="sv-SE" err="1">
                <a:ea typeface="ＭＳ Ｐゴシック"/>
                <a:cs typeface="Calibri"/>
              </a:rPr>
              <a:t>expanding</a:t>
            </a:r>
            <a:r>
              <a:rPr lang="sv-SE">
                <a:ea typeface="ＭＳ Ｐゴシック"/>
                <a:cs typeface="Calibri"/>
              </a:rPr>
              <a:t> areas in </a:t>
            </a:r>
            <a:r>
              <a:rPr lang="sv-SE" err="1">
                <a:ea typeface="ＭＳ Ｐゴシック"/>
                <a:cs typeface="Calibri"/>
              </a:rPr>
              <a:t>northern</a:t>
            </a:r>
            <a:r>
              <a:rPr lang="sv-SE">
                <a:ea typeface="ＭＳ Ｐゴシック"/>
                <a:cs typeface="Calibri"/>
              </a:rPr>
              <a:t> </a:t>
            </a:r>
            <a:r>
              <a:rPr lang="sv-SE" err="1">
                <a:ea typeface="ＭＳ Ｐゴシック"/>
                <a:cs typeface="Calibri"/>
              </a:rPr>
              <a:t>Europe</a:t>
            </a:r>
            <a:r>
              <a:rPr lang="sv-SE">
                <a:ea typeface="ＭＳ Ｐゴシック"/>
                <a:cs typeface="Calibri"/>
              </a:rPr>
              <a:t>. From Kristianstad, </a:t>
            </a:r>
            <a:r>
              <a:rPr lang="sv-SE" err="1">
                <a:ea typeface="ＭＳ Ｐゴシック"/>
                <a:cs typeface="Calibri"/>
              </a:rPr>
              <a:t>you</a:t>
            </a:r>
            <a:r>
              <a:rPr lang="sv-SE">
                <a:ea typeface="ＭＳ Ｐゴシック"/>
                <a:cs typeface="Calibri"/>
              </a:rPr>
              <a:t> </a:t>
            </a:r>
            <a:r>
              <a:rPr lang="sv-SE" err="1">
                <a:ea typeface="ＭＳ Ｐゴシック"/>
                <a:cs typeface="Calibri"/>
              </a:rPr>
              <a:t>can</a:t>
            </a:r>
            <a:r>
              <a:rPr lang="sv-SE">
                <a:ea typeface="ＭＳ Ｐゴシック"/>
                <a:cs typeface="Calibri"/>
              </a:rPr>
              <a:t> </a:t>
            </a:r>
            <a:r>
              <a:rPr lang="sv-SE" err="1">
                <a:ea typeface="ＭＳ Ｐゴシック"/>
                <a:cs typeface="Calibri"/>
              </a:rPr>
              <a:t>easily</a:t>
            </a:r>
            <a:r>
              <a:rPr lang="sv-SE">
                <a:ea typeface="ＭＳ Ｐゴシック"/>
                <a:cs typeface="Calibri"/>
              </a:rPr>
              <a:t> get to Copenhagen, and from </a:t>
            </a:r>
            <a:r>
              <a:rPr lang="sv-SE" err="1">
                <a:ea typeface="ＭＳ Ｐゴシック"/>
                <a:cs typeface="Calibri"/>
              </a:rPr>
              <a:t>here</a:t>
            </a:r>
            <a:r>
              <a:rPr lang="sv-SE">
                <a:ea typeface="ＭＳ Ｐゴシック"/>
                <a:cs typeface="Calibri"/>
              </a:rPr>
              <a:t> </a:t>
            </a:r>
            <a:r>
              <a:rPr lang="sv-SE" err="1">
                <a:ea typeface="ＭＳ Ｐゴシック"/>
                <a:cs typeface="Calibri"/>
              </a:rPr>
              <a:t>travel</a:t>
            </a:r>
            <a:r>
              <a:rPr lang="sv-SE">
                <a:ea typeface="ＭＳ Ｐゴシック"/>
                <a:cs typeface="Calibri"/>
              </a:rPr>
              <a:t> </a:t>
            </a:r>
            <a:r>
              <a:rPr lang="sv-SE" err="1">
                <a:ea typeface="ＭＳ Ｐゴシック"/>
                <a:cs typeface="Calibri"/>
              </a:rPr>
              <a:t>further</a:t>
            </a:r>
            <a:r>
              <a:rPr lang="sv-SE">
                <a:ea typeface="ＭＳ Ｐゴシック"/>
                <a:cs typeface="Calibri"/>
              </a:rPr>
              <a:t> to the rest </a:t>
            </a:r>
            <a:r>
              <a:rPr lang="sv-SE" err="1">
                <a:ea typeface="ＭＳ Ｐゴシック"/>
                <a:cs typeface="Calibri"/>
              </a:rPr>
              <a:t>of</a:t>
            </a:r>
            <a:r>
              <a:rPr lang="sv-SE">
                <a:ea typeface="ＭＳ Ｐゴシック"/>
                <a:cs typeface="Calibri"/>
              </a:rPr>
              <a:t> </a:t>
            </a:r>
            <a:r>
              <a:rPr lang="sv-SE" err="1">
                <a:ea typeface="ＭＳ Ｐゴシック"/>
                <a:cs typeface="Calibri"/>
              </a:rPr>
              <a:t>Europe</a:t>
            </a:r>
            <a:r>
              <a:rPr lang="sv-SE">
                <a:ea typeface="ＭＳ Ｐゴシック"/>
                <a:cs typeface="Calibri"/>
              </a:rPr>
              <a:t> and all over the </a:t>
            </a:r>
            <a:r>
              <a:rPr lang="sv-SE" err="1">
                <a:ea typeface="ＭＳ Ｐゴシック"/>
                <a:cs typeface="Calibri"/>
              </a:rPr>
              <a:t>world</a:t>
            </a:r>
            <a:r>
              <a:rPr lang="sv-SE">
                <a:ea typeface="ＭＳ Ｐゴシック"/>
                <a:cs typeface="Calibri"/>
              </a:rPr>
              <a:t>.</a:t>
            </a:r>
          </a:p>
        </p:txBody>
      </p:sp>
      <p:sp>
        <p:nvSpPr>
          <p:cNvPr id="4" name="Platshållare för bildnummer 3"/>
          <p:cNvSpPr>
            <a:spLocks noGrp="1"/>
          </p:cNvSpPr>
          <p:nvPr>
            <p:ph type="sldNum" sz="quarter" idx="5"/>
          </p:nvPr>
        </p:nvSpPr>
        <p:spPr/>
        <p:txBody>
          <a:bodyPr/>
          <a:lstStyle/>
          <a:p>
            <a:fld id="{E2B1B8E9-9BE0-194F-B3CF-D6D0B7B1DAE8}" type="slidenum">
              <a:rPr lang="sv-SE" smtClean="0"/>
              <a:pPr/>
              <a:t>9</a:t>
            </a:fld>
            <a:endParaRPr lang="sv-SE"/>
          </a:p>
        </p:txBody>
      </p:sp>
    </p:spTree>
    <p:extLst>
      <p:ext uri="{BB962C8B-B14F-4D97-AF65-F5344CB8AC3E}">
        <p14:creationId xmlns:p14="http://schemas.microsoft.com/office/powerpoint/2010/main" val="248658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ea typeface="ＭＳ Ｐゴシック"/>
                <a:cs typeface="Calibri"/>
              </a:rPr>
              <a:t>City </a:t>
            </a:r>
            <a:r>
              <a:rPr lang="en-US" dirty="0" err="1">
                <a:ea typeface="ＭＳ Ｐゴシック"/>
                <a:cs typeface="Calibri"/>
              </a:rPr>
              <a:t>centre</a:t>
            </a:r>
            <a:r>
              <a:rPr lang="en-US" dirty="0">
                <a:ea typeface="ＭＳ Ｐゴシック"/>
                <a:cs typeface="Calibri"/>
              </a:rPr>
              <a:t>. The picture shows one of many beautiful and historic buildings in the town of Kristianstad.</a:t>
            </a:r>
            <a:endParaRPr lang="en-US" dirty="0">
              <a:cs typeface="Calibri"/>
            </a:endParaRPr>
          </a:p>
          <a:p>
            <a:endParaRPr lang="en-US" dirty="0">
              <a:cs typeface="Calibri"/>
            </a:endParaRPr>
          </a:p>
          <a:p>
            <a:r>
              <a:rPr lang="sv-SE" dirty="0"/>
              <a:t>Credits: Kristianstad kommun/Claes Sandén.</a:t>
            </a:r>
            <a:endParaRPr lang="en-US" dirty="0"/>
          </a:p>
        </p:txBody>
      </p:sp>
      <p:sp>
        <p:nvSpPr>
          <p:cNvPr id="4" name="Platshållare för bildnummer 3"/>
          <p:cNvSpPr>
            <a:spLocks noGrp="1"/>
          </p:cNvSpPr>
          <p:nvPr>
            <p:ph type="sldNum" sz="quarter" idx="5"/>
          </p:nvPr>
        </p:nvSpPr>
        <p:spPr/>
        <p:txBody>
          <a:bodyPr/>
          <a:lstStyle/>
          <a:p>
            <a:fld id="{E2B1B8E9-9BE0-194F-B3CF-D6D0B7B1DAE8}" type="slidenum">
              <a:rPr lang="sv-SE"/>
              <a:pPr/>
              <a:t>11</a:t>
            </a:fld>
            <a:endParaRPr lang="sv-SE"/>
          </a:p>
        </p:txBody>
      </p:sp>
    </p:spTree>
    <p:extLst>
      <p:ext uri="{BB962C8B-B14F-4D97-AF65-F5344CB8AC3E}">
        <p14:creationId xmlns:p14="http://schemas.microsoft.com/office/powerpoint/2010/main" val="1979377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ea typeface="ＭＳ Ｐゴシック"/>
                <a:cs typeface="Calibri"/>
              </a:rPr>
              <a:t>Thanks to the Right of Public Access everyone is allowed to move freely through the Swedish countryside. There are many opportunities to enjoy outdoor activities such as canoeing, trekking and climbing. </a:t>
            </a:r>
          </a:p>
          <a:p>
            <a:endParaRPr lang="en-US" dirty="0">
              <a:solidFill>
                <a:srgbClr val="000000"/>
              </a:solidFill>
              <a:ea typeface="ＭＳ Ｐゴシック"/>
              <a:cs typeface="Calibri"/>
            </a:endParaRPr>
          </a:p>
          <a:p>
            <a:r>
              <a:rPr lang="sv-SE" dirty="0">
                <a:ea typeface="ＭＳ Ｐゴシック"/>
                <a:cs typeface="Calibri"/>
              </a:rPr>
              <a:t>Credits: Kristianstad kommun/Mattias Roos.</a:t>
            </a:r>
            <a:endParaRPr lang="en-US" dirty="0"/>
          </a:p>
        </p:txBody>
      </p:sp>
      <p:sp>
        <p:nvSpPr>
          <p:cNvPr id="4" name="Platshållare för bildnummer 3"/>
          <p:cNvSpPr>
            <a:spLocks noGrp="1"/>
          </p:cNvSpPr>
          <p:nvPr>
            <p:ph type="sldNum" sz="quarter" idx="5"/>
          </p:nvPr>
        </p:nvSpPr>
        <p:spPr/>
        <p:txBody>
          <a:bodyPr/>
          <a:lstStyle/>
          <a:p>
            <a:fld id="{E2B1B8E9-9BE0-194F-B3CF-D6D0B7B1DAE8}" type="slidenum">
              <a:rPr lang="sv-SE" smtClean="0"/>
              <a:pPr/>
              <a:t>13</a:t>
            </a:fld>
            <a:endParaRPr lang="sv-SE"/>
          </a:p>
        </p:txBody>
      </p:sp>
    </p:spTree>
    <p:extLst>
      <p:ext uri="{BB962C8B-B14F-4D97-AF65-F5344CB8AC3E}">
        <p14:creationId xmlns:p14="http://schemas.microsoft.com/office/powerpoint/2010/main" val="635532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ＭＳ Ｐゴシック"/>
                <a:cs typeface="Calibri"/>
              </a:rPr>
              <a:t>The </a:t>
            </a:r>
            <a:r>
              <a:rPr lang="sv-SE" sz="1200" kern="1200" dirty="0" err="1">
                <a:solidFill>
                  <a:schemeClr val="tx1"/>
                </a:solidFill>
                <a:effectLst/>
                <a:latin typeface="+mn-lt"/>
                <a:ea typeface="ＭＳ Ｐゴシック"/>
                <a:cs typeface="Calibri"/>
              </a:rPr>
              <a:t>town</a:t>
            </a:r>
            <a:r>
              <a:rPr lang="sv-SE" sz="1200" kern="1200" dirty="0">
                <a:solidFill>
                  <a:schemeClr val="tx1"/>
                </a:solidFill>
                <a:effectLst/>
                <a:latin typeface="+mn-lt"/>
                <a:ea typeface="ＭＳ Ｐゴシック"/>
                <a:cs typeface="Calibri"/>
              </a:rPr>
              <a:t> is </a:t>
            </a:r>
            <a:r>
              <a:rPr lang="sv-SE" sz="1200" kern="1200" dirty="0" err="1">
                <a:solidFill>
                  <a:schemeClr val="tx1"/>
                </a:solidFill>
                <a:effectLst/>
                <a:latin typeface="+mn-lt"/>
                <a:ea typeface="ＭＳ Ｐゴシック"/>
                <a:cs typeface="Calibri"/>
              </a:rPr>
              <a:t>renowned</a:t>
            </a:r>
            <a:r>
              <a:rPr lang="sv-SE" sz="1200" kern="1200" dirty="0">
                <a:solidFill>
                  <a:schemeClr val="tx1"/>
                </a:solidFill>
                <a:effectLst/>
                <a:latin typeface="+mn-lt"/>
                <a:ea typeface="ＭＳ Ｐゴシック"/>
                <a:cs typeface="Calibri"/>
              </a:rPr>
              <a:t> for </a:t>
            </a:r>
            <a:r>
              <a:rPr lang="sv-SE" sz="1200" kern="1200" dirty="0" err="1">
                <a:solidFill>
                  <a:schemeClr val="tx1"/>
                </a:solidFill>
                <a:effectLst/>
                <a:latin typeface="+mn-lt"/>
                <a:ea typeface="ＭＳ Ｐゴシック"/>
                <a:cs typeface="Calibri"/>
              </a:rPr>
              <a:t>its</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Vattenriket</a:t>
            </a:r>
            <a:r>
              <a:rPr lang="sv-SE" sz="1200" kern="1200" dirty="0">
                <a:solidFill>
                  <a:schemeClr val="tx1"/>
                </a:solidFill>
                <a:effectLst/>
                <a:latin typeface="+mn-lt"/>
                <a:ea typeface="ＭＳ Ｐゴシック"/>
                <a:cs typeface="Calibri"/>
              </a:rPr>
              <a:t> – the </a:t>
            </a:r>
            <a:r>
              <a:rPr lang="sv-SE" sz="1200" kern="1200" dirty="0" err="1">
                <a:solidFill>
                  <a:schemeClr val="tx1"/>
                </a:solidFill>
                <a:effectLst/>
                <a:latin typeface="+mn-lt"/>
                <a:ea typeface="ＭＳ Ｐゴシック"/>
                <a:cs typeface="Calibri"/>
              </a:rPr>
              <a:t>wetlands</a:t>
            </a:r>
            <a:r>
              <a:rPr lang="sv-SE" sz="1200" kern="1200" dirty="0">
                <a:solidFill>
                  <a:schemeClr val="tx1"/>
                </a:solidFill>
                <a:effectLst/>
                <a:latin typeface="+mn-lt"/>
                <a:ea typeface="ＭＳ Ｐゴシック"/>
                <a:cs typeface="Calibri"/>
              </a:rPr>
              <a:t> and </a:t>
            </a:r>
            <a:r>
              <a:rPr lang="sv-SE" sz="1200" kern="1200" dirty="0" err="1">
                <a:solidFill>
                  <a:schemeClr val="tx1"/>
                </a:solidFill>
                <a:effectLst/>
                <a:latin typeface="+mn-lt"/>
                <a:ea typeface="ＭＳ Ｐゴシック"/>
                <a:cs typeface="Calibri"/>
              </a:rPr>
              <a:t>grasslands</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designated</a:t>
            </a:r>
            <a:r>
              <a:rPr lang="sv-SE" sz="1200" kern="1200" dirty="0">
                <a:solidFill>
                  <a:schemeClr val="tx1"/>
                </a:solidFill>
                <a:effectLst/>
                <a:latin typeface="+mn-lt"/>
                <a:ea typeface="ＭＳ Ｐゴシック"/>
                <a:cs typeface="Calibri"/>
              </a:rPr>
              <a:t> as a </a:t>
            </a:r>
            <a:r>
              <a:rPr lang="sv-SE" sz="1200" kern="1200" dirty="0" err="1">
                <a:solidFill>
                  <a:schemeClr val="tx1"/>
                </a:solidFill>
                <a:effectLst/>
                <a:latin typeface="+mn-lt"/>
                <a:ea typeface="ＭＳ Ｐゴシック"/>
                <a:cs typeface="Calibri"/>
              </a:rPr>
              <a:t>biosphere</a:t>
            </a:r>
            <a:r>
              <a:rPr lang="sv-SE" sz="1200" kern="1200" dirty="0">
                <a:solidFill>
                  <a:schemeClr val="tx1"/>
                </a:solidFill>
                <a:effectLst/>
                <a:latin typeface="+mn-lt"/>
                <a:ea typeface="ＭＳ Ｐゴシック"/>
                <a:cs typeface="Calibri"/>
              </a:rPr>
              <a:t> </a:t>
            </a:r>
            <a:r>
              <a:rPr lang="sv-SE" sz="1200" kern="1200" dirty="0" err="1">
                <a:solidFill>
                  <a:schemeClr val="tx1"/>
                </a:solidFill>
                <a:effectLst/>
                <a:latin typeface="+mn-lt"/>
                <a:ea typeface="ＭＳ Ｐゴシック"/>
                <a:cs typeface="Calibri"/>
              </a:rPr>
              <a:t>reserve</a:t>
            </a:r>
            <a:r>
              <a:rPr lang="sv-SE" sz="1200" kern="1200" dirty="0">
                <a:solidFill>
                  <a:schemeClr val="tx1"/>
                </a:solidFill>
                <a:effectLst/>
                <a:latin typeface="+mn-lt"/>
                <a:ea typeface="ＭＳ Ｐゴシック"/>
                <a:cs typeface="Calibri"/>
              </a:rPr>
              <a:t> by UNESCO.</a:t>
            </a:r>
            <a:r>
              <a:rPr lang="sv-SE" dirty="0">
                <a:ea typeface="ＭＳ Ｐゴシック"/>
                <a:cs typeface="Calibri"/>
              </a:rPr>
              <a:t> Naturum is a </a:t>
            </a:r>
            <a:r>
              <a:rPr lang="sv-SE" dirty="0" err="1">
                <a:ea typeface="ＭＳ Ｐゴシック"/>
                <a:cs typeface="Calibri"/>
              </a:rPr>
              <a:t>nature</a:t>
            </a:r>
            <a:r>
              <a:rPr lang="sv-SE" dirty="0">
                <a:ea typeface="ＭＳ Ｐゴシック"/>
                <a:cs typeface="Calibri"/>
              </a:rPr>
              <a:t> </a:t>
            </a:r>
            <a:r>
              <a:rPr lang="sv-SE" dirty="0" err="1">
                <a:ea typeface="ＭＳ Ｐゴシック"/>
                <a:cs typeface="Calibri"/>
              </a:rPr>
              <a:t>centre</a:t>
            </a:r>
            <a:r>
              <a:rPr lang="sv-SE" dirty="0">
                <a:ea typeface="ＭＳ Ｐゴシック"/>
                <a:cs typeface="Calibri"/>
              </a:rPr>
              <a:t> </a:t>
            </a:r>
            <a:r>
              <a:rPr lang="sv-SE" dirty="0" err="1">
                <a:ea typeface="ＭＳ Ｐゴシック"/>
                <a:cs typeface="Calibri"/>
              </a:rPr>
              <a:t>situated</a:t>
            </a:r>
            <a:r>
              <a:rPr lang="sv-SE" dirty="0">
                <a:ea typeface="ＭＳ Ｐゴシック"/>
                <a:cs typeface="Calibri"/>
              </a:rPr>
              <a:t> </a:t>
            </a:r>
            <a:r>
              <a:rPr lang="sv-SE" dirty="0" err="1">
                <a:ea typeface="ＭＳ Ｐゴシック"/>
                <a:cs typeface="Calibri"/>
              </a:rPr>
              <a:t>close</a:t>
            </a:r>
            <a:r>
              <a:rPr lang="sv-SE" dirty="0">
                <a:ea typeface="ＭＳ Ｐゴシック"/>
                <a:cs typeface="Calibri"/>
              </a:rPr>
              <a:t> to the </a:t>
            </a:r>
            <a:r>
              <a:rPr lang="sv-SE" dirty="0" err="1">
                <a:ea typeface="ＭＳ Ｐゴシック"/>
                <a:cs typeface="Calibri"/>
              </a:rPr>
              <a:t>town</a:t>
            </a:r>
            <a:r>
              <a:rPr lang="sv-SE" dirty="0">
                <a:ea typeface="ＭＳ Ｐゴシック"/>
                <a:cs typeface="Calibri"/>
              </a:rPr>
              <a:t> </a:t>
            </a:r>
            <a:r>
              <a:rPr lang="sv-SE" dirty="0" err="1">
                <a:ea typeface="ＭＳ Ｐゴシック"/>
                <a:cs typeface="Calibri"/>
              </a:rPr>
              <a:t>centre</a:t>
            </a:r>
            <a:r>
              <a:rPr lang="sv-SE" dirty="0">
                <a:ea typeface="ＭＳ Ｐゴシック"/>
                <a:cs typeface="Calibri"/>
              </a:rPr>
              <a:t> and </a:t>
            </a:r>
            <a:r>
              <a:rPr lang="sv-SE" dirty="0" err="1">
                <a:ea typeface="ＭＳ Ｐゴシック"/>
                <a:cs typeface="Calibri"/>
              </a:rPr>
              <a:t>provides</a:t>
            </a:r>
            <a:r>
              <a:rPr lang="sv-SE" dirty="0">
                <a:ea typeface="ＭＳ Ｐゴシック"/>
                <a:cs typeface="Calibri"/>
              </a:rPr>
              <a:t> a </a:t>
            </a:r>
            <a:r>
              <a:rPr lang="sv-SE" dirty="0" err="1">
                <a:ea typeface="ＭＳ Ｐゴシック"/>
                <a:cs typeface="Calibri"/>
              </a:rPr>
              <a:t>number</a:t>
            </a:r>
            <a:r>
              <a:rPr lang="sv-SE" dirty="0">
                <a:ea typeface="ＭＳ Ｐゴシック"/>
                <a:cs typeface="Calibri"/>
              </a:rPr>
              <a:t> </a:t>
            </a:r>
            <a:r>
              <a:rPr lang="sv-SE" dirty="0" err="1">
                <a:ea typeface="ＭＳ Ｐゴシック"/>
                <a:cs typeface="Calibri"/>
              </a:rPr>
              <a:t>of</a:t>
            </a:r>
            <a:r>
              <a:rPr lang="sv-SE" dirty="0">
                <a:ea typeface="ＭＳ Ｐゴシック"/>
                <a:cs typeface="Calibri"/>
              </a:rPr>
              <a:t> displays </a:t>
            </a:r>
            <a:r>
              <a:rPr lang="sv-SE" dirty="0" err="1">
                <a:ea typeface="ＭＳ Ｐゴシック"/>
                <a:cs typeface="Calibri"/>
              </a:rPr>
              <a:t>illustrating</a:t>
            </a:r>
            <a:r>
              <a:rPr lang="sv-SE" dirty="0">
                <a:ea typeface="ＭＳ Ｐゴシック"/>
                <a:cs typeface="Calibri"/>
              </a:rPr>
              <a:t> the </a:t>
            </a:r>
            <a:r>
              <a:rPr lang="sv-SE" dirty="0" err="1">
                <a:ea typeface="ＭＳ Ｐゴシック"/>
                <a:cs typeface="Calibri"/>
              </a:rPr>
              <a:t>great</a:t>
            </a:r>
            <a:r>
              <a:rPr lang="sv-SE" dirty="0">
                <a:ea typeface="ＭＳ Ｐゴシック"/>
                <a:cs typeface="Calibri"/>
              </a:rPr>
              <a:t> </a:t>
            </a:r>
            <a:r>
              <a:rPr lang="sv-SE" dirty="0" err="1">
                <a:ea typeface="ＭＳ Ｐゴシック"/>
                <a:cs typeface="Calibri"/>
              </a:rPr>
              <a:t>biodiversity</a:t>
            </a:r>
            <a:r>
              <a:rPr lang="sv-SE" dirty="0">
                <a:ea typeface="ＭＳ Ｐゴシック"/>
                <a:cs typeface="Calibri"/>
              </a:rPr>
              <a:t> </a:t>
            </a:r>
            <a:r>
              <a:rPr lang="sv-SE" dirty="0" err="1">
                <a:ea typeface="ＭＳ Ｐゴシック"/>
                <a:cs typeface="Calibri"/>
              </a:rPr>
              <a:t>of</a:t>
            </a:r>
            <a:r>
              <a:rPr lang="sv-SE" dirty="0">
                <a:ea typeface="ＭＳ Ｐゴシック"/>
                <a:cs typeface="Calibri"/>
              </a:rPr>
              <a:t> the region.</a:t>
            </a:r>
            <a:endParaRPr lang="sv-SE" dirty="0">
              <a:cs typeface="Calibri"/>
            </a:endParaRPr>
          </a:p>
          <a:p>
            <a:endParaRPr lang="sv-SE" dirty="0">
              <a:cs typeface="Calibri"/>
            </a:endParaRPr>
          </a:p>
          <a:p>
            <a:r>
              <a:rPr lang="sv-SE" dirty="0">
                <a:ea typeface="ＭＳ Ｐゴシック"/>
                <a:cs typeface="Calibri"/>
              </a:rPr>
              <a:t>Credits: Kristianstad kommun/Claes Sandén.</a:t>
            </a:r>
            <a:endParaRPr lang="sv-SE" dirty="0">
              <a:cs typeface="Calibri"/>
            </a:endParaRPr>
          </a:p>
        </p:txBody>
      </p:sp>
      <p:sp>
        <p:nvSpPr>
          <p:cNvPr id="4" name="Platshållare för bildnummer 3"/>
          <p:cNvSpPr>
            <a:spLocks noGrp="1"/>
          </p:cNvSpPr>
          <p:nvPr>
            <p:ph type="sldNum" sz="quarter" idx="5"/>
          </p:nvPr>
        </p:nvSpPr>
        <p:spPr/>
        <p:txBody>
          <a:bodyPr/>
          <a:lstStyle/>
          <a:p>
            <a:fld id="{E2B1B8E9-9BE0-194F-B3CF-D6D0B7B1DAE8}" type="slidenum">
              <a:rPr lang="sv-SE"/>
              <a:pPr/>
              <a:t>14</a:t>
            </a:fld>
            <a:endParaRPr lang="sv-SE"/>
          </a:p>
        </p:txBody>
      </p:sp>
    </p:spTree>
    <p:extLst>
      <p:ext uri="{BB962C8B-B14F-4D97-AF65-F5344CB8AC3E}">
        <p14:creationId xmlns:p14="http://schemas.microsoft.com/office/powerpoint/2010/main" val="4218954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ea typeface="ＭＳ Ｐゴシック"/>
                <a:cs typeface="Calibri"/>
              </a:rPr>
              <a:t>Another place of culture and entertainment is Kristianstad Theater - the jewel of Kristianstad Tivoli Park, situated in the center of town. Watch </a:t>
            </a:r>
            <a:r>
              <a:rPr lang="en" dirty="0">
                <a:ea typeface="ＭＳ Ｐゴシック"/>
                <a:cs typeface="Calibri"/>
              </a:rPr>
              <a:t>theater performances and musical productions in one of the oldest theatres in Sweden.</a:t>
            </a:r>
          </a:p>
          <a:p>
            <a:endParaRPr lang="en" dirty="0">
              <a:ea typeface="ＭＳ Ｐゴシック"/>
              <a:cs typeface="Calibri"/>
            </a:endParaRPr>
          </a:p>
          <a:p>
            <a:r>
              <a:rPr lang="sv-SE" dirty="0">
                <a:ea typeface="ＭＳ Ｐゴシック"/>
                <a:cs typeface="Calibri"/>
              </a:rPr>
              <a:t>Credits: Joel Andersson.</a:t>
            </a:r>
            <a:endParaRPr lang="en" dirty="0"/>
          </a:p>
        </p:txBody>
      </p:sp>
      <p:sp>
        <p:nvSpPr>
          <p:cNvPr id="4" name="Platshållare för bildnummer 3"/>
          <p:cNvSpPr>
            <a:spLocks noGrp="1"/>
          </p:cNvSpPr>
          <p:nvPr>
            <p:ph type="sldNum" sz="quarter" idx="5"/>
          </p:nvPr>
        </p:nvSpPr>
        <p:spPr/>
        <p:txBody>
          <a:bodyPr/>
          <a:lstStyle/>
          <a:p>
            <a:fld id="{E2B1B8E9-9BE0-194F-B3CF-D6D0B7B1DAE8}" type="slidenum">
              <a:rPr lang="sv-SE"/>
              <a:pPr/>
              <a:t>15</a:t>
            </a:fld>
            <a:endParaRPr lang="sv-SE"/>
          </a:p>
        </p:txBody>
      </p:sp>
    </p:spTree>
    <p:extLst>
      <p:ext uri="{BB962C8B-B14F-4D97-AF65-F5344CB8AC3E}">
        <p14:creationId xmlns:p14="http://schemas.microsoft.com/office/powerpoint/2010/main" val="4187258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E2B1B8E9-9BE0-194F-B3CF-D6D0B7B1DAE8}" type="slidenum">
              <a:rPr lang="sv-SE" smtClean="0"/>
              <a:pPr/>
              <a:t>19</a:t>
            </a:fld>
            <a:endParaRPr lang="sv-SE"/>
          </a:p>
        </p:txBody>
      </p:sp>
    </p:spTree>
    <p:extLst>
      <p:ext uri="{BB962C8B-B14F-4D97-AF65-F5344CB8AC3E}">
        <p14:creationId xmlns:p14="http://schemas.microsoft.com/office/powerpoint/2010/main" val="1610073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sida grön">
    <p:spTree>
      <p:nvGrpSpPr>
        <p:cNvPr id="1" name=""/>
        <p:cNvGrpSpPr/>
        <p:nvPr/>
      </p:nvGrpSpPr>
      <p:grpSpPr>
        <a:xfrm>
          <a:off x="0" y="0"/>
          <a:ext cx="0" cy="0"/>
          <a:chOff x="0" y="0"/>
          <a:chExt cx="0" cy="0"/>
        </a:xfrm>
      </p:grpSpPr>
      <p:sp>
        <p:nvSpPr>
          <p:cNvPr id="3" name="Rektangel med rundade hörn 2">
            <a:extLst>
              <a:ext uri="{FF2B5EF4-FFF2-40B4-BE49-F238E27FC236}">
                <a16:creationId xmlns:a16="http://schemas.microsoft.com/office/drawing/2014/main" id="{59EEB9C8-53DD-2644-AFDF-D528FA12EB59}"/>
              </a:ext>
            </a:extLst>
          </p:cNvPr>
          <p:cNvSpPr>
            <a:spLocks/>
          </p:cNvSpPr>
          <p:nvPr userDrawn="1"/>
        </p:nvSpPr>
        <p:spPr>
          <a:xfrm>
            <a:off x="180000" y="180000"/>
            <a:ext cx="8784000" cy="4784400"/>
          </a:xfrm>
          <a:prstGeom prst="roundRect">
            <a:avLst>
              <a:gd name="adj" fmla="val 1131"/>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ubrik 1">
            <a:extLst>
              <a:ext uri="{FF2B5EF4-FFF2-40B4-BE49-F238E27FC236}">
                <a16:creationId xmlns:a16="http://schemas.microsoft.com/office/drawing/2014/main" id="{E72E7D31-94C4-DE48-83EC-392FA0EE0EDA}"/>
              </a:ext>
            </a:extLst>
          </p:cNvPr>
          <p:cNvSpPr>
            <a:spLocks noGrp="1"/>
          </p:cNvSpPr>
          <p:nvPr>
            <p:ph type="ctrTitle" hasCustomPrompt="1"/>
          </p:nvPr>
        </p:nvSpPr>
        <p:spPr>
          <a:xfrm>
            <a:off x="179998" y="312269"/>
            <a:ext cx="8784000" cy="4500000"/>
          </a:xfrm>
        </p:spPr>
        <p:txBody>
          <a:bodyPr/>
          <a:lstStyle>
            <a:lvl1pPr algn="ctr">
              <a:defRPr sz="4000">
                <a:solidFill>
                  <a:schemeClr val="bg1"/>
                </a:solidFill>
              </a:defRPr>
            </a:lvl1pPr>
          </a:lstStyle>
          <a:p>
            <a:r>
              <a:rPr lang="sv-SE"/>
              <a:t>Klicka här för </a:t>
            </a:r>
            <a:br>
              <a:rPr lang="sv-SE"/>
            </a:br>
            <a:r>
              <a:rPr lang="sv-SE"/>
              <a:t>att lägga till text</a:t>
            </a:r>
          </a:p>
        </p:txBody>
      </p:sp>
      <p:sp>
        <p:nvSpPr>
          <p:cNvPr id="7" name="Underrubrik 2">
            <a:extLst>
              <a:ext uri="{FF2B5EF4-FFF2-40B4-BE49-F238E27FC236}">
                <a16:creationId xmlns:a16="http://schemas.microsoft.com/office/drawing/2014/main" id="{B5115A27-418C-8D4D-85A5-16E94911EC4E}"/>
              </a:ext>
            </a:extLst>
          </p:cNvPr>
          <p:cNvSpPr>
            <a:spLocks noGrp="1"/>
          </p:cNvSpPr>
          <p:nvPr>
            <p:ph type="subTitle" idx="1"/>
          </p:nvPr>
        </p:nvSpPr>
        <p:spPr>
          <a:xfrm>
            <a:off x="1371600" y="4092497"/>
            <a:ext cx="6400800" cy="591011"/>
          </a:xfrm>
        </p:spPr>
        <p:txBody>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om du vill redigera mall för underrubrikformat</a:t>
            </a:r>
          </a:p>
        </p:txBody>
      </p:sp>
      <p:pic>
        <p:nvPicPr>
          <p:cNvPr id="8" name="Bildobjekt 7">
            <a:extLst>
              <a:ext uri="{FF2B5EF4-FFF2-40B4-BE49-F238E27FC236}">
                <a16:creationId xmlns:a16="http://schemas.microsoft.com/office/drawing/2014/main" id="{CC7DE8E6-8B99-6E4C-A9DC-BC74E3FDE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76" y="14061"/>
            <a:ext cx="2738572" cy="1533600"/>
          </a:xfrm>
          <a:prstGeom prst="rect">
            <a:avLst/>
          </a:prstGeom>
        </p:spPr>
      </p:pic>
    </p:spTree>
    <p:extLst>
      <p:ext uri="{BB962C8B-B14F-4D97-AF65-F5344CB8AC3E}">
        <p14:creationId xmlns:p14="http://schemas.microsoft.com/office/powerpoint/2010/main" val="1236231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685800" y="1597825"/>
            <a:ext cx="7772400" cy="1102519"/>
          </a:xfrm>
        </p:spPr>
        <p:txBody>
          <a:bodyPr/>
          <a:lstStyle/>
          <a:p>
            <a:r>
              <a:rPr lang="sv-SE"/>
              <a:t>Klicka här för att lägga till text</a:t>
            </a:r>
          </a:p>
        </p:txBody>
      </p:sp>
      <p:sp>
        <p:nvSpPr>
          <p:cNvPr id="3" name="Underrubrik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om du vill redigera mall för underrubrikformat</a:t>
            </a:r>
          </a:p>
        </p:txBody>
      </p:sp>
    </p:spTree>
    <p:extLst>
      <p:ext uri="{BB962C8B-B14F-4D97-AF65-F5344CB8AC3E}">
        <p14:creationId xmlns:p14="http://schemas.microsoft.com/office/powerpoint/2010/main" val="447826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a:t>Klicka här för att lägga till text</a:t>
            </a:r>
          </a:p>
        </p:txBody>
      </p:sp>
      <p:sp>
        <p:nvSpPr>
          <p:cNvPr id="3" name="Platshållare för innehåll 2"/>
          <p:cNvSpPr>
            <a:spLocks noGrp="1"/>
          </p:cNvSpPr>
          <p:nvPr>
            <p:ph idx="1" hasCustomPrompt="1"/>
          </p:nvPr>
        </p:nvSpPr>
        <p:spPr/>
        <p:txBody>
          <a:bodyPr/>
          <a:lstStyle>
            <a:lvl1pPr>
              <a:defRPr sz="2400"/>
            </a:lvl1pPr>
            <a:lvl2pPr>
              <a:defRPr sz="2400"/>
            </a:lvl2pPr>
            <a:lvl3pPr>
              <a:defRPr sz="2000"/>
            </a:lvl3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40050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a:t>Klicka här för att lägga till text</a:t>
            </a:r>
          </a:p>
        </p:txBody>
      </p:sp>
      <p:sp>
        <p:nvSpPr>
          <p:cNvPr id="3" name="Platshållare för innehåll 2"/>
          <p:cNvSpPr>
            <a:spLocks noGrp="1"/>
          </p:cNvSpPr>
          <p:nvPr>
            <p:ph sz="half" idx="1" hasCustomPrompt="1"/>
          </p:nvPr>
        </p:nvSpPr>
        <p:spPr>
          <a:xfrm>
            <a:off x="550984" y="1422888"/>
            <a:ext cx="4038600" cy="3394472"/>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p:txBody>
      </p:sp>
      <p:sp>
        <p:nvSpPr>
          <p:cNvPr id="4" name="Platshållare för innehåll 3"/>
          <p:cNvSpPr>
            <a:spLocks noGrp="1"/>
          </p:cNvSpPr>
          <p:nvPr>
            <p:ph sz="half" idx="2" hasCustomPrompt="1"/>
          </p:nvPr>
        </p:nvSpPr>
        <p:spPr>
          <a:xfrm>
            <a:off x="4741984" y="1422888"/>
            <a:ext cx="4038600" cy="3394472"/>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4293883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a:t>Klicka här för att lägga till text</a:t>
            </a:r>
          </a:p>
        </p:txBody>
      </p:sp>
    </p:spTree>
    <p:extLst>
      <p:ext uri="{BB962C8B-B14F-4D97-AF65-F5344CB8AC3E}">
        <p14:creationId xmlns:p14="http://schemas.microsoft.com/office/powerpoint/2010/main" val="504440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5" name="Platshållare för innehåll 2">
            <a:extLst>
              <a:ext uri="{FF2B5EF4-FFF2-40B4-BE49-F238E27FC236}">
                <a16:creationId xmlns:a16="http://schemas.microsoft.com/office/drawing/2014/main" id="{905736C0-F3D2-1A43-AD76-D10F8DB2BEB9}"/>
              </a:ext>
            </a:extLst>
          </p:cNvPr>
          <p:cNvSpPr>
            <a:spLocks noGrp="1"/>
          </p:cNvSpPr>
          <p:nvPr>
            <p:ph sz="quarter" idx="13" hasCustomPrompt="1"/>
          </p:nvPr>
        </p:nvSpPr>
        <p:spPr>
          <a:xfrm>
            <a:off x="180000" y="180000"/>
            <a:ext cx="8784000" cy="4784400"/>
          </a:xfrm>
          <a:prstGeom prst="roundRect">
            <a:avLst>
              <a:gd name="adj" fmla="val 979"/>
            </a:avLst>
          </a:prstGeom>
        </p:spPr>
        <p:txBody>
          <a:bodyPr/>
          <a:lstStyle>
            <a:lvl1pPr marL="0" indent="0">
              <a:buFontTx/>
              <a:buNone/>
              <a:defRPr/>
            </a:lvl1pPr>
          </a:lstStyle>
          <a:p>
            <a:pPr lvl="0"/>
            <a:r>
              <a:rPr lang="sv-SE"/>
              <a:t>Lägg till innehåll</a:t>
            </a:r>
          </a:p>
        </p:txBody>
      </p:sp>
    </p:spTree>
    <p:extLst>
      <p:ext uri="{BB962C8B-B14F-4D97-AF65-F5344CB8AC3E}">
        <p14:creationId xmlns:p14="http://schemas.microsoft.com/office/powerpoint/2010/main" val="1433011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89F2472A-8E06-1847-97AD-4C6908C7ED7D}"/>
              </a:ext>
            </a:extLst>
          </p:cNvPr>
          <p:cNvSpPr>
            <a:spLocks noGrp="1"/>
          </p:cNvSpPr>
          <p:nvPr>
            <p:ph type="ctrTitle" hasCustomPrompt="1"/>
          </p:nvPr>
        </p:nvSpPr>
        <p:spPr>
          <a:xfrm>
            <a:off x="179999" y="179100"/>
            <a:ext cx="8783999" cy="4784400"/>
          </a:xfrm>
        </p:spPr>
        <p:txBody>
          <a:bodyPr/>
          <a:lstStyle>
            <a:lvl1pPr algn="ctr">
              <a:defRPr sz="3500">
                <a:solidFill>
                  <a:schemeClr val="tx2"/>
                </a:solidFill>
              </a:defRPr>
            </a:lvl1pPr>
          </a:lstStyle>
          <a:p>
            <a:r>
              <a:rPr lang="sv-SE"/>
              <a:t>Klicka här för att lägga till text</a:t>
            </a:r>
          </a:p>
        </p:txBody>
      </p:sp>
    </p:spTree>
    <p:extLst>
      <p:ext uri="{BB962C8B-B14F-4D97-AF65-F5344CB8AC3E}">
        <p14:creationId xmlns:p14="http://schemas.microsoft.com/office/powerpoint/2010/main" val="993704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apitelindelning">
    <p:spTree>
      <p:nvGrpSpPr>
        <p:cNvPr id="1" name=""/>
        <p:cNvGrpSpPr/>
        <p:nvPr/>
      </p:nvGrpSpPr>
      <p:grpSpPr>
        <a:xfrm>
          <a:off x="0" y="0"/>
          <a:ext cx="0" cy="0"/>
          <a:chOff x="0" y="0"/>
          <a:chExt cx="0" cy="0"/>
        </a:xfrm>
      </p:grpSpPr>
      <p:sp>
        <p:nvSpPr>
          <p:cNvPr id="3" name="Rektangel med rundade hörn 2">
            <a:extLst>
              <a:ext uri="{FF2B5EF4-FFF2-40B4-BE49-F238E27FC236}">
                <a16:creationId xmlns:a16="http://schemas.microsoft.com/office/drawing/2014/main" id="{EC7A2B57-2D06-DB4B-9D83-CA353E8C08D2}"/>
              </a:ext>
            </a:extLst>
          </p:cNvPr>
          <p:cNvSpPr>
            <a:spLocks/>
          </p:cNvSpPr>
          <p:nvPr userDrawn="1"/>
        </p:nvSpPr>
        <p:spPr>
          <a:xfrm>
            <a:off x="180000" y="180000"/>
            <a:ext cx="8784000" cy="4784400"/>
          </a:xfrm>
          <a:prstGeom prst="roundRect">
            <a:avLst>
              <a:gd name="adj" fmla="val 1131"/>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ubrik 1">
            <a:extLst>
              <a:ext uri="{FF2B5EF4-FFF2-40B4-BE49-F238E27FC236}">
                <a16:creationId xmlns:a16="http://schemas.microsoft.com/office/drawing/2014/main" id="{939D7C24-3561-714A-81E7-5D10B779B943}"/>
              </a:ext>
            </a:extLst>
          </p:cNvPr>
          <p:cNvSpPr>
            <a:spLocks noGrp="1"/>
          </p:cNvSpPr>
          <p:nvPr>
            <p:ph type="ctrTitle" hasCustomPrompt="1"/>
          </p:nvPr>
        </p:nvSpPr>
        <p:spPr>
          <a:xfrm>
            <a:off x="179998" y="179100"/>
            <a:ext cx="8784000" cy="4500000"/>
          </a:xfrm>
        </p:spPr>
        <p:txBody>
          <a:bodyPr/>
          <a:lstStyle>
            <a:lvl1pPr algn="ctr">
              <a:defRPr sz="4000">
                <a:solidFill>
                  <a:schemeClr val="bg1"/>
                </a:solidFill>
              </a:defRPr>
            </a:lvl1pPr>
          </a:lstStyle>
          <a:p>
            <a:r>
              <a:rPr lang="sv-SE"/>
              <a:t>Klicka här för att lägga till text</a:t>
            </a:r>
          </a:p>
        </p:txBody>
      </p:sp>
      <p:pic>
        <p:nvPicPr>
          <p:cNvPr id="7" name="Bildobjekt 6">
            <a:extLst>
              <a:ext uri="{FF2B5EF4-FFF2-40B4-BE49-F238E27FC236}">
                <a16:creationId xmlns:a16="http://schemas.microsoft.com/office/drawing/2014/main" id="{4EE3C723-B19B-BB40-8110-145DAB5D5F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9093" y="4054475"/>
            <a:ext cx="1728392" cy="967900"/>
          </a:xfrm>
          <a:prstGeom prst="rect">
            <a:avLst/>
          </a:prstGeom>
        </p:spPr>
      </p:pic>
    </p:spTree>
    <p:extLst>
      <p:ext uri="{BB962C8B-B14F-4D97-AF65-F5344CB8AC3E}">
        <p14:creationId xmlns:p14="http://schemas.microsoft.com/office/powerpoint/2010/main" val="2023301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8004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3" name="Rektangel med rundade hörn 2">
            <a:extLst>
              <a:ext uri="{FF2B5EF4-FFF2-40B4-BE49-F238E27FC236}">
                <a16:creationId xmlns:a16="http://schemas.microsoft.com/office/drawing/2014/main" id="{C30FCED5-E218-E14F-BA4A-75F76DD3C9CE}"/>
              </a:ext>
            </a:extLst>
          </p:cNvPr>
          <p:cNvSpPr>
            <a:spLocks/>
          </p:cNvSpPr>
          <p:nvPr userDrawn="1"/>
        </p:nvSpPr>
        <p:spPr>
          <a:xfrm>
            <a:off x="180000" y="180000"/>
            <a:ext cx="8784000" cy="4784400"/>
          </a:xfrm>
          <a:prstGeom prst="roundRect">
            <a:avLst>
              <a:gd name="adj" fmla="val 1131"/>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5E91E6A8-FD76-AF41-BE1A-6E3BE2784715}"/>
              </a:ext>
            </a:extLst>
          </p:cNvPr>
          <p:cNvSpPr txBox="1"/>
          <p:nvPr userDrawn="1"/>
        </p:nvSpPr>
        <p:spPr>
          <a:xfrm>
            <a:off x="180000" y="1842742"/>
            <a:ext cx="8784000" cy="707886"/>
          </a:xfrm>
          <a:prstGeom prst="rect">
            <a:avLst/>
          </a:prstGeom>
          <a:noFill/>
        </p:spPr>
        <p:txBody>
          <a:bodyPr wrap="square" rtlCol="0">
            <a:spAutoFit/>
          </a:bodyPr>
          <a:lstStyle/>
          <a:p>
            <a:pPr algn="ctr"/>
            <a:r>
              <a:rPr lang="sv-SE" sz="4000" b="1" err="1">
                <a:solidFill>
                  <a:schemeClr val="bg1"/>
                </a:solidFill>
                <a:ea typeface="+mn-lt"/>
                <a:cs typeface="+mn-lt"/>
              </a:rPr>
              <a:t>www.hkr.se</a:t>
            </a:r>
            <a:r>
              <a:rPr lang="sv-SE" sz="4000" b="1">
                <a:solidFill>
                  <a:schemeClr val="bg1"/>
                </a:solidFill>
                <a:ea typeface="+mn-lt"/>
                <a:cs typeface="+mn-lt"/>
              </a:rPr>
              <a:t>/en</a:t>
            </a:r>
            <a:endParaRPr lang="sv-SE" sz="4000" b="1">
              <a:solidFill>
                <a:schemeClr val="bg1"/>
              </a:solidFill>
            </a:endParaRPr>
          </a:p>
        </p:txBody>
      </p:sp>
      <p:pic>
        <p:nvPicPr>
          <p:cNvPr id="5" name="Bildobjekt 4">
            <a:extLst>
              <a:ext uri="{FF2B5EF4-FFF2-40B4-BE49-F238E27FC236}">
                <a16:creationId xmlns:a16="http://schemas.microsoft.com/office/drawing/2014/main" id="{7398E269-0FB6-D14A-B682-A48A1B7379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9093" y="4054475"/>
            <a:ext cx="1728392" cy="967900"/>
          </a:xfrm>
          <a:prstGeom prst="rect">
            <a:avLst/>
          </a:prstGeom>
        </p:spPr>
      </p:pic>
    </p:spTree>
    <p:extLst>
      <p:ext uri="{BB962C8B-B14F-4D97-AF65-F5344CB8AC3E}">
        <p14:creationId xmlns:p14="http://schemas.microsoft.com/office/powerpoint/2010/main" val="296699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540000" y="457939"/>
            <a:ext cx="82296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sv-SE"/>
              <a:t>Klicka här för att lägga till text</a:t>
            </a:r>
          </a:p>
        </p:txBody>
      </p:sp>
      <p:sp>
        <p:nvSpPr>
          <p:cNvPr id="1027" name="Platshållare för text 2"/>
          <p:cNvSpPr>
            <a:spLocks noGrp="1"/>
          </p:cNvSpPr>
          <p:nvPr>
            <p:ph type="body" idx="1"/>
          </p:nvPr>
        </p:nvSpPr>
        <p:spPr bwMode="auto">
          <a:xfrm>
            <a:off x="551723" y="1340827"/>
            <a:ext cx="8217877" cy="3394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p:txBody>
      </p:sp>
      <p:sp>
        <p:nvSpPr>
          <p:cNvPr id="9" name="Rektangel med rundade hörn 8">
            <a:extLst>
              <a:ext uri="{FF2B5EF4-FFF2-40B4-BE49-F238E27FC236}">
                <a16:creationId xmlns:a16="http://schemas.microsoft.com/office/drawing/2014/main" id="{4B6B4981-C9B1-9748-9283-25FD3DE9159D}"/>
              </a:ext>
            </a:extLst>
          </p:cNvPr>
          <p:cNvSpPr>
            <a:spLocks/>
          </p:cNvSpPr>
          <p:nvPr userDrawn="1"/>
        </p:nvSpPr>
        <p:spPr>
          <a:xfrm>
            <a:off x="180000" y="180000"/>
            <a:ext cx="8784000" cy="4784400"/>
          </a:xfrm>
          <a:prstGeom prst="roundRect">
            <a:avLst>
              <a:gd name="adj" fmla="val 1131"/>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a:extLst>
              <a:ext uri="{FF2B5EF4-FFF2-40B4-BE49-F238E27FC236}">
                <a16:creationId xmlns:a16="http://schemas.microsoft.com/office/drawing/2014/main" id="{F45A2FF4-6AE9-CA42-AFD5-9EB14B3A0A02}"/>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552714" y="4310584"/>
            <a:ext cx="1229903" cy="468000"/>
          </a:xfrm>
          <a:prstGeom prst="rect">
            <a:avLst/>
          </a:prstGeom>
        </p:spPr>
      </p:pic>
    </p:spTree>
  </p:cSld>
  <p:clrMap bg1="lt1" tx1="dk1" bg2="lt2" tx2="dk2" accent1="accent1" accent2="accent2" accent3="accent3" accent4="accent4" accent5="accent5" accent6="accent6" hlink="hlink" folHlink="folHlink"/>
  <p:sldLayoutIdLst>
    <p:sldLayoutId id="2147483772" r:id="rId1"/>
    <p:sldLayoutId id="2147483759" r:id="rId2"/>
    <p:sldLayoutId id="2147483760" r:id="rId3"/>
    <p:sldLayoutId id="2147483762" r:id="rId4"/>
    <p:sldLayoutId id="2147483764" r:id="rId5"/>
    <p:sldLayoutId id="2147483765" r:id="rId6"/>
    <p:sldLayoutId id="2147483770" r:id="rId7"/>
    <p:sldLayoutId id="2147483771" r:id="rId8"/>
    <p:sldLayoutId id="2147483773" r:id="rId9"/>
    <p:sldLayoutId id="2147483774" r:id="rId10"/>
  </p:sldLayoutIdLst>
  <p:hf hdr="0" ftr="0" dt="0"/>
  <p:txStyles>
    <p:titleStyle>
      <a:lvl1pPr algn="l" defTabSz="457200" rtl="0" eaLnBrk="1" fontAlgn="base" hangingPunct="1">
        <a:spcBef>
          <a:spcPct val="0"/>
        </a:spcBef>
        <a:spcAft>
          <a:spcPct val="0"/>
        </a:spcAft>
        <a:defRPr sz="4000" b="1" kern="1200">
          <a:solidFill>
            <a:schemeClr val="tx2"/>
          </a:solidFill>
          <a:latin typeface="+mj-lt"/>
          <a:ea typeface="ＭＳ Ｐゴシック" charset="-128"/>
          <a:cs typeface="ＭＳ Ｐゴシック" charset="-128"/>
        </a:defRPr>
      </a:lvl1pPr>
      <a:lvl2pPr algn="l"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2pPr>
      <a:lvl3pPr algn="l"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3pPr>
      <a:lvl4pPr algn="l"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4pPr>
      <a:lvl5pPr algn="l"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ideo" Target="https://www.youtube.com/embed/r1mjh5-DUCA?feature=oembed" TargetMode="Externa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hyperlink" Target="https://forms.gle/KABcGB4FcPwuMh1P7"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hkr.se/internationalweek2023"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655A58-0C76-E84E-8521-F05BACB0E561}"/>
              </a:ext>
            </a:extLst>
          </p:cNvPr>
          <p:cNvSpPr>
            <a:spLocks noGrp="1"/>
          </p:cNvSpPr>
          <p:nvPr>
            <p:ph type="ctrTitle"/>
          </p:nvPr>
        </p:nvSpPr>
        <p:spPr>
          <a:xfrm>
            <a:off x="179998" y="179100"/>
            <a:ext cx="8784000" cy="4779762"/>
          </a:xfrm>
        </p:spPr>
        <p:txBody>
          <a:bodyPr/>
          <a:lstStyle/>
          <a:p>
            <a:r>
              <a:rPr lang="sv-SE" dirty="0">
                <a:ea typeface="ＭＳ Ｐゴシック"/>
              </a:rPr>
              <a:t>ETEN – September-meeting</a:t>
            </a:r>
            <a:br>
              <a:rPr lang="sv-SE" dirty="0">
                <a:ea typeface="ＭＳ Ｐゴシック"/>
              </a:rPr>
            </a:br>
            <a:r>
              <a:rPr lang="sv-SE" dirty="0">
                <a:ea typeface="ＭＳ Ｐゴシック"/>
              </a:rPr>
              <a:t>20-22 September 2023</a:t>
            </a:r>
          </a:p>
        </p:txBody>
      </p:sp>
      <p:sp>
        <p:nvSpPr>
          <p:cNvPr id="3" name="Underrubrik 2">
            <a:extLst>
              <a:ext uri="{FF2B5EF4-FFF2-40B4-BE49-F238E27FC236}">
                <a16:creationId xmlns:a16="http://schemas.microsoft.com/office/drawing/2014/main" id="{8C177951-D2D5-0B4C-A487-7FFD488DD753}"/>
              </a:ext>
            </a:extLst>
          </p:cNvPr>
          <p:cNvSpPr>
            <a:spLocks noGrp="1"/>
          </p:cNvSpPr>
          <p:nvPr>
            <p:ph type="subTitle" idx="1"/>
          </p:nvPr>
        </p:nvSpPr>
        <p:spPr/>
        <p:txBody>
          <a:bodyPr/>
          <a:lstStyle/>
          <a:p>
            <a:r>
              <a:rPr lang="sv-SE"/>
              <a:t>Kristianstad University Sweden</a:t>
            </a:r>
          </a:p>
        </p:txBody>
      </p:sp>
    </p:spTree>
    <p:extLst>
      <p:ext uri="{BB962C8B-B14F-4D97-AF65-F5344CB8AC3E}">
        <p14:creationId xmlns:p14="http://schemas.microsoft.com/office/powerpoint/2010/main" val="66423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a:extLst>
              <a:ext uri="{FF2B5EF4-FFF2-40B4-BE49-F238E27FC236}">
                <a16:creationId xmlns:a16="http://schemas.microsoft.com/office/drawing/2014/main" id="{F0799238-FF58-444C-8691-3717A958D15A}"/>
              </a:ext>
            </a:extLst>
          </p:cNvPr>
          <p:cNvPicPr>
            <a:picLocks noGrp="1"/>
          </p:cNvPicPr>
          <p:nvPr>
            <p:ph sz="quarter" idx="13"/>
          </p:nvPr>
        </p:nvPicPr>
        <p:blipFill rotWithShape="1">
          <a:blip r:embed="rId3" cstate="screen">
            <a:extLst>
              <a:ext uri="{28A0092B-C50C-407E-A947-70E740481C1C}">
                <a14:useLocalDpi xmlns:a14="http://schemas.microsoft.com/office/drawing/2010/main"/>
              </a:ext>
            </a:extLst>
          </a:blip>
          <a:srcRect/>
          <a:stretch/>
        </p:blipFill>
        <p:spPr>
          <a:xfrm>
            <a:off x="180000" y="179386"/>
            <a:ext cx="8784000" cy="4784400"/>
          </a:xfrm>
        </p:spPr>
      </p:pic>
      <p:sp>
        <p:nvSpPr>
          <p:cNvPr id="3" name="textruta 2">
            <a:extLst>
              <a:ext uri="{FF2B5EF4-FFF2-40B4-BE49-F238E27FC236}">
                <a16:creationId xmlns:a16="http://schemas.microsoft.com/office/drawing/2014/main" id="{E8EFBB23-6D43-324A-BBA6-38F581F061BF}"/>
              </a:ext>
            </a:extLst>
          </p:cNvPr>
          <p:cNvSpPr txBox="1"/>
          <p:nvPr/>
        </p:nvSpPr>
        <p:spPr>
          <a:xfrm>
            <a:off x="6262363" y="4967987"/>
            <a:ext cx="2701637" cy="180000"/>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a:t>
            </a:r>
            <a:r>
              <a:rPr lang="en-AU" sz="400" err="1">
                <a:solidFill>
                  <a:schemeClr val="bg1">
                    <a:lumMod val="50000"/>
                  </a:schemeClr>
                </a:solidFill>
                <a:ea typeface="ＭＳ Ｐゴシック"/>
                <a:cs typeface="Calibri"/>
              </a:rPr>
              <a:t>Sjunnesson</a:t>
            </a:r>
            <a:r>
              <a:rPr lang="en-AU" sz="400">
                <a:solidFill>
                  <a:schemeClr val="bg1">
                    <a:lumMod val="50000"/>
                  </a:schemeClr>
                </a:solidFill>
                <a:ea typeface="ＭＳ Ｐゴシック"/>
                <a:cs typeface="Calibri"/>
              </a:rPr>
              <a:t> </a:t>
            </a:r>
            <a:r>
              <a:rPr lang="en-AU" sz="400" err="1">
                <a:solidFill>
                  <a:schemeClr val="bg1">
                    <a:lumMod val="50000"/>
                  </a:schemeClr>
                </a:solidFill>
                <a:ea typeface="ＭＳ Ｐゴシック"/>
                <a:cs typeface="Calibri"/>
              </a:rPr>
              <a:t>Photograpy</a:t>
            </a:r>
            <a:endParaRPr lang="en-AU" sz="400">
              <a:solidFill>
                <a:schemeClr val="bg1">
                  <a:lumMod val="50000"/>
                </a:schemeClr>
              </a:solidFill>
              <a:ea typeface="ＭＳ Ｐゴシック"/>
              <a:cs typeface="Calibri"/>
            </a:endParaRPr>
          </a:p>
        </p:txBody>
      </p:sp>
    </p:spTree>
    <p:extLst>
      <p:ext uri="{BB962C8B-B14F-4D97-AF65-F5344CB8AC3E}">
        <p14:creationId xmlns:p14="http://schemas.microsoft.com/office/powerpoint/2010/main" val="3289103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a:extLst>
              <a:ext uri="{FF2B5EF4-FFF2-40B4-BE49-F238E27FC236}">
                <a16:creationId xmlns:a16="http://schemas.microsoft.com/office/drawing/2014/main" id="{E4423A90-EB5D-2E47-8444-67F18D020CF1}"/>
              </a:ext>
            </a:extLst>
          </p:cNvPr>
          <p:cNvPicPr>
            <a:picLocks noGrp="1"/>
          </p:cNvPicPr>
          <p:nvPr>
            <p:ph sz="quarter" idx="13"/>
          </p:nvPr>
        </p:nvPicPr>
        <p:blipFill rotWithShape="1">
          <a:blip r:embed="rId3" cstate="screen">
            <a:extLst>
              <a:ext uri="{28A0092B-C50C-407E-A947-70E740481C1C}">
                <a14:useLocalDpi xmlns:a14="http://schemas.microsoft.com/office/drawing/2010/main"/>
              </a:ext>
            </a:extLst>
          </a:blip>
          <a:srcRect/>
          <a:stretch/>
        </p:blipFill>
        <p:spPr>
          <a:xfrm>
            <a:off x="180000" y="179387"/>
            <a:ext cx="8784000" cy="4784400"/>
          </a:xfrm>
        </p:spPr>
      </p:pic>
      <p:sp>
        <p:nvSpPr>
          <p:cNvPr id="3" name="textruta 2">
            <a:extLst>
              <a:ext uri="{FF2B5EF4-FFF2-40B4-BE49-F238E27FC236}">
                <a16:creationId xmlns:a16="http://schemas.microsoft.com/office/drawing/2014/main" id="{6A7FFAEA-3728-2E40-9B06-7AF547489C03}"/>
              </a:ext>
            </a:extLst>
          </p:cNvPr>
          <p:cNvSpPr txBox="1"/>
          <p:nvPr/>
        </p:nvSpPr>
        <p:spPr>
          <a:xfrm>
            <a:off x="6262363" y="4963787"/>
            <a:ext cx="2701637" cy="180000"/>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Lars Strandberg</a:t>
            </a:r>
          </a:p>
        </p:txBody>
      </p:sp>
    </p:spTree>
    <p:extLst>
      <p:ext uri="{BB962C8B-B14F-4D97-AF65-F5344CB8AC3E}">
        <p14:creationId xmlns:p14="http://schemas.microsoft.com/office/powerpoint/2010/main" val="24957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BF2FD81-ED9B-1A45-9511-E58D107EDE25}"/>
              </a:ext>
            </a:extLst>
          </p:cNvPr>
          <p:cNvSpPr txBox="1"/>
          <p:nvPr/>
        </p:nvSpPr>
        <p:spPr>
          <a:xfrm>
            <a:off x="6262363" y="4963787"/>
            <a:ext cx="2701637" cy="153888"/>
          </a:xfrm>
          <a:prstGeom prst="rect">
            <a:avLst/>
          </a:prstGeom>
          <a:noFill/>
        </p:spPr>
        <p:txBody>
          <a:bodyPr wrap="square" rtlCol="0">
            <a:spAutoFit/>
          </a:bodyPr>
          <a:lstStyle/>
          <a:p>
            <a:pPr algn="r"/>
            <a:r>
              <a:rPr lang="en-AU" sz="400" dirty="0">
                <a:solidFill>
                  <a:schemeClr val="bg1">
                    <a:lumMod val="50000"/>
                  </a:schemeClr>
                </a:solidFill>
                <a:ea typeface="ＭＳ Ｐゴシック"/>
                <a:cs typeface="Calibri"/>
              </a:rPr>
              <a:t>Credits: Jens Christian</a:t>
            </a:r>
          </a:p>
        </p:txBody>
      </p:sp>
      <p:pic>
        <p:nvPicPr>
          <p:cNvPr id="2" name="Bildobjekt 1">
            <a:extLst>
              <a:ext uri="{FF2B5EF4-FFF2-40B4-BE49-F238E27FC236}">
                <a16:creationId xmlns:a16="http://schemas.microsoft.com/office/drawing/2014/main" id="{999A12C4-B0A4-4740-0272-4B315FC21F45}"/>
              </a:ext>
            </a:extLst>
          </p:cNvPr>
          <p:cNvPicPr>
            <a:picLocks noChangeAspect="1"/>
          </p:cNvPicPr>
          <p:nvPr/>
        </p:nvPicPr>
        <p:blipFill>
          <a:blip r:embed="rId3"/>
          <a:stretch>
            <a:fillRect/>
          </a:stretch>
        </p:blipFill>
        <p:spPr>
          <a:xfrm>
            <a:off x="1341620" y="423547"/>
            <a:ext cx="6460760" cy="4296405"/>
          </a:xfrm>
          <a:prstGeom prst="rect">
            <a:avLst/>
          </a:prstGeom>
        </p:spPr>
      </p:pic>
    </p:spTree>
    <p:extLst>
      <p:ext uri="{BB962C8B-B14F-4D97-AF65-F5344CB8AC3E}">
        <p14:creationId xmlns:p14="http://schemas.microsoft.com/office/powerpoint/2010/main" val="426257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D4864C-D1F0-484A-9D84-895DD83AE371}"/>
              </a:ext>
            </a:extLst>
          </p:cNvPr>
          <p:cNvSpPr>
            <a:spLocks noGrp="1"/>
          </p:cNvSpPr>
          <p:nvPr>
            <p:ph type="title"/>
          </p:nvPr>
        </p:nvSpPr>
        <p:spPr/>
        <p:txBody>
          <a:bodyPr/>
          <a:lstStyle/>
          <a:p>
            <a:r>
              <a:rPr lang="en-AU">
                <a:ea typeface="ＭＳ Ｐゴシック"/>
              </a:rPr>
              <a:t>Areas of education</a:t>
            </a:r>
            <a:endParaRPr lang="en-AU"/>
          </a:p>
        </p:txBody>
      </p:sp>
      <p:sp>
        <p:nvSpPr>
          <p:cNvPr id="3" name="Platshållare för innehåll 2">
            <a:extLst>
              <a:ext uri="{FF2B5EF4-FFF2-40B4-BE49-F238E27FC236}">
                <a16:creationId xmlns:a16="http://schemas.microsoft.com/office/drawing/2014/main" id="{93957DD8-0BFB-4B51-A4AD-06350E208F91}"/>
              </a:ext>
            </a:extLst>
          </p:cNvPr>
          <p:cNvSpPr>
            <a:spLocks noGrp="1"/>
          </p:cNvSpPr>
          <p:nvPr>
            <p:ph idx="1"/>
          </p:nvPr>
        </p:nvSpPr>
        <p:spPr>
          <a:xfrm>
            <a:off x="540940" y="1308478"/>
            <a:ext cx="8228660" cy="3577783"/>
          </a:xfrm>
        </p:spPr>
        <p:txBody>
          <a:bodyPr/>
          <a:lstStyle/>
          <a:p>
            <a:r>
              <a:rPr lang="en-AU">
                <a:ea typeface="+mn-lt"/>
                <a:cs typeface="+mn-lt"/>
              </a:rPr>
              <a:t>Health Science</a:t>
            </a:r>
          </a:p>
          <a:p>
            <a:r>
              <a:rPr lang="en-AU">
                <a:ea typeface="+mn-lt"/>
                <a:cs typeface="+mn-lt"/>
              </a:rPr>
              <a:t>Educational Sciences</a:t>
            </a:r>
          </a:p>
          <a:p>
            <a:r>
              <a:rPr lang="en-AU">
                <a:ea typeface="+mn-lt"/>
                <a:cs typeface="+mn-lt"/>
              </a:rPr>
              <a:t>Business and Human Resources</a:t>
            </a:r>
          </a:p>
          <a:p>
            <a:r>
              <a:rPr lang="en-AU">
                <a:ea typeface="+mn-lt"/>
                <a:cs typeface="+mn-lt"/>
              </a:rPr>
              <a:t>Social Sciences</a:t>
            </a:r>
          </a:p>
          <a:p>
            <a:r>
              <a:rPr lang="en-AU">
                <a:ea typeface="+mn-lt"/>
                <a:cs typeface="+mn-lt"/>
              </a:rPr>
              <a:t>Culinary Arts and Food Science</a:t>
            </a:r>
          </a:p>
          <a:p>
            <a:r>
              <a:rPr lang="en-AU">
                <a:ea typeface="+mn-lt"/>
                <a:cs typeface="+mn-lt"/>
              </a:rPr>
              <a:t>Computer Sciences</a:t>
            </a:r>
          </a:p>
          <a:p>
            <a:r>
              <a:rPr lang="en-AU">
                <a:ea typeface="+mn-lt"/>
                <a:cs typeface="+mn-lt"/>
              </a:rPr>
              <a:t>Natural and Environmental Sciences</a:t>
            </a:r>
          </a:p>
          <a:p>
            <a:r>
              <a:rPr lang="en-AU">
                <a:ea typeface="+mn-lt"/>
                <a:cs typeface="+mn-lt"/>
              </a:rPr>
              <a:t>Engineering</a:t>
            </a:r>
            <a:endParaRPr lang="en-AU"/>
          </a:p>
        </p:txBody>
      </p:sp>
    </p:spTree>
    <p:extLst>
      <p:ext uri="{BB962C8B-B14F-4D97-AF65-F5344CB8AC3E}">
        <p14:creationId xmlns:p14="http://schemas.microsoft.com/office/powerpoint/2010/main" val="4128795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a:extLst>
              <a:ext uri="{FF2B5EF4-FFF2-40B4-BE49-F238E27FC236}">
                <a16:creationId xmlns:a16="http://schemas.microsoft.com/office/drawing/2014/main" id="{347B3A59-4F8A-254B-9DA2-3AE8793B681B}"/>
              </a:ext>
            </a:extLst>
          </p:cNvPr>
          <p:cNvPicPr>
            <a:picLocks noGrp="1"/>
          </p:cNvPicPr>
          <p:nvPr>
            <p:ph sz="quarter" idx="13"/>
          </p:nvPr>
        </p:nvPicPr>
        <p:blipFill rotWithShape="1">
          <a:blip r:embed="rId3" cstate="screen">
            <a:extLst>
              <a:ext uri="{28A0092B-C50C-407E-A947-70E740481C1C}">
                <a14:useLocalDpi xmlns:a14="http://schemas.microsoft.com/office/drawing/2010/main"/>
              </a:ext>
            </a:extLst>
          </a:blip>
          <a:srcRect/>
          <a:stretch/>
        </p:blipFill>
        <p:spPr>
          <a:xfrm>
            <a:off x="180000" y="179387"/>
            <a:ext cx="8784000" cy="4784400"/>
          </a:xfrm>
        </p:spPr>
      </p:pic>
      <p:sp>
        <p:nvSpPr>
          <p:cNvPr id="5" name="textruta 4">
            <a:extLst>
              <a:ext uri="{FF2B5EF4-FFF2-40B4-BE49-F238E27FC236}">
                <a16:creationId xmlns:a16="http://schemas.microsoft.com/office/drawing/2014/main" id="{A68DD48E-4F82-8046-98B3-0AA5BC908340}"/>
              </a:ext>
            </a:extLst>
          </p:cNvPr>
          <p:cNvSpPr txBox="1"/>
          <p:nvPr/>
        </p:nvSpPr>
        <p:spPr>
          <a:xfrm>
            <a:off x="2699238" y="1930914"/>
            <a:ext cx="3745523" cy="1231106"/>
          </a:xfrm>
          <a:prstGeom prst="rect">
            <a:avLst/>
          </a:prstGeom>
          <a:noFill/>
        </p:spPr>
        <p:txBody>
          <a:bodyPr wrap="square" rtlCol="0">
            <a:spAutoFit/>
          </a:bodyPr>
          <a:lstStyle/>
          <a:p>
            <a:pPr algn="ctr"/>
            <a:r>
              <a:rPr lang="sv-SE" sz="6000" b="1">
                <a:solidFill>
                  <a:schemeClr val="bg1"/>
                </a:solidFill>
              </a:rPr>
              <a:t>14 000</a:t>
            </a:r>
          </a:p>
          <a:p>
            <a:pPr algn="ctr"/>
            <a:r>
              <a:rPr lang="sv-SE" sz="1400" b="1">
                <a:solidFill>
                  <a:schemeClr val="bg1"/>
                </a:solidFill>
              </a:rPr>
              <a:t>STUDENTS</a:t>
            </a:r>
          </a:p>
        </p:txBody>
      </p:sp>
      <p:sp>
        <p:nvSpPr>
          <p:cNvPr id="6" name="textruta 5">
            <a:extLst>
              <a:ext uri="{FF2B5EF4-FFF2-40B4-BE49-F238E27FC236}">
                <a16:creationId xmlns:a16="http://schemas.microsoft.com/office/drawing/2014/main" id="{F730A320-E21F-834F-9F40-0A37361971B0}"/>
              </a:ext>
            </a:extLst>
          </p:cNvPr>
          <p:cNvSpPr txBox="1"/>
          <p:nvPr/>
        </p:nvSpPr>
        <p:spPr>
          <a:xfrm>
            <a:off x="179999" y="881335"/>
            <a:ext cx="3745523" cy="1261884"/>
          </a:xfrm>
          <a:prstGeom prst="rect">
            <a:avLst/>
          </a:prstGeom>
          <a:noFill/>
        </p:spPr>
        <p:txBody>
          <a:bodyPr wrap="square" rtlCol="0">
            <a:spAutoFit/>
          </a:bodyPr>
          <a:lstStyle/>
          <a:p>
            <a:pPr algn="ctr"/>
            <a:r>
              <a:rPr lang="sv-SE" sz="6000" b="1" dirty="0">
                <a:solidFill>
                  <a:schemeClr val="bg1"/>
                </a:solidFill>
              </a:rPr>
              <a:t>72%</a:t>
            </a:r>
          </a:p>
          <a:p>
            <a:pPr algn="ctr"/>
            <a:r>
              <a:rPr lang="sv-SE" sz="1400" b="1" dirty="0">
                <a:solidFill>
                  <a:schemeClr val="bg1"/>
                </a:solidFill>
              </a:rPr>
              <a:t>WOMEN</a:t>
            </a:r>
          </a:p>
        </p:txBody>
      </p:sp>
      <p:sp>
        <p:nvSpPr>
          <p:cNvPr id="7" name="textruta 6">
            <a:extLst>
              <a:ext uri="{FF2B5EF4-FFF2-40B4-BE49-F238E27FC236}">
                <a16:creationId xmlns:a16="http://schemas.microsoft.com/office/drawing/2014/main" id="{821B1646-9D82-6B4C-8E21-1DEE2683DDCF}"/>
              </a:ext>
            </a:extLst>
          </p:cNvPr>
          <p:cNvSpPr txBox="1"/>
          <p:nvPr/>
        </p:nvSpPr>
        <p:spPr>
          <a:xfrm>
            <a:off x="179999" y="3044243"/>
            <a:ext cx="3745523" cy="1261884"/>
          </a:xfrm>
          <a:prstGeom prst="rect">
            <a:avLst/>
          </a:prstGeom>
          <a:noFill/>
        </p:spPr>
        <p:txBody>
          <a:bodyPr wrap="square" rtlCol="0">
            <a:spAutoFit/>
          </a:bodyPr>
          <a:lstStyle/>
          <a:p>
            <a:pPr algn="ctr"/>
            <a:r>
              <a:rPr lang="sv-SE" sz="6000" b="1" dirty="0">
                <a:solidFill>
                  <a:schemeClr val="bg1"/>
                </a:solidFill>
              </a:rPr>
              <a:t>28%</a:t>
            </a:r>
          </a:p>
          <a:p>
            <a:pPr algn="ctr"/>
            <a:r>
              <a:rPr lang="sv-SE" sz="1400" b="1" dirty="0">
                <a:solidFill>
                  <a:schemeClr val="bg1"/>
                </a:solidFill>
              </a:rPr>
              <a:t>MEN</a:t>
            </a:r>
          </a:p>
        </p:txBody>
      </p:sp>
      <p:sp>
        <p:nvSpPr>
          <p:cNvPr id="8" name="textruta 7">
            <a:extLst>
              <a:ext uri="{FF2B5EF4-FFF2-40B4-BE49-F238E27FC236}">
                <a16:creationId xmlns:a16="http://schemas.microsoft.com/office/drawing/2014/main" id="{4FB2D62A-7791-D346-A854-4DC7FA6B1F0F}"/>
              </a:ext>
            </a:extLst>
          </p:cNvPr>
          <p:cNvSpPr txBox="1"/>
          <p:nvPr/>
        </p:nvSpPr>
        <p:spPr>
          <a:xfrm>
            <a:off x="5226784" y="881335"/>
            <a:ext cx="3745523" cy="1261884"/>
          </a:xfrm>
          <a:prstGeom prst="rect">
            <a:avLst/>
          </a:prstGeom>
          <a:noFill/>
        </p:spPr>
        <p:txBody>
          <a:bodyPr wrap="square" rtlCol="0">
            <a:spAutoFit/>
          </a:bodyPr>
          <a:lstStyle/>
          <a:p>
            <a:pPr algn="ctr"/>
            <a:r>
              <a:rPr lang="sv-SE" sz="6000" b="1">
                <a:solidFill>
                  <a:schemeClr val="bg1"/>
                </a:solidFill>
              </a:rPr>
              <a:t>50</a:t>
            </a:r>
          </a:p>
          <a:p>
            <a:pPr algn="ctr"/>
            <a:r>
              <a:rPr lang="sv-SE" sz="1400" b="1">
                <a:solidFill>
                  <a:schemeClr val="bg1"/>
                </a:solidFill>
              </a:rPr>
              <a:t>PROGRAMMES</a:t>
            </a:r>
          </a:p>
        </p:txBody>
      </p:sp>
      <p:sp>
        <p:nvSpPr>
          <p:cNvPr id="9" name="textruta 8">
            <a:extLst>
              <a:ext uri="{FF2B5EF4-FFF2-40B4-BE49-F238E27FC236}">
                <a16:creationId xmlns:a16="http://schemas.microsoft.com/office/drawing/2014/main" id="{69795D8D-089F-184A-BFDC-A5815E5908AC}"/>
              </a:ext>
            </a:extLst>
          </p:cNvPr>
          <p:cNvSpPr txBox="1"/>
          <p:nvPr/>
        </p:nvSpPr>
        <p:spPr>
          <a:xfrm>
            <a:off x="5226784" y="3044243"/>
            <a:ext cx="3745523" cy="1261884"/>
          </a:xfrm>
          <a:prstGeom prst="rect">
            <a:avLst/>
          </a:prstGeom>
          <a:noFill/>
        </p:spPr>
        <p:txBody>
          <a:bodyPr wrap="square" lIns="91440" tIns="45720" rIns="91440" bIns="45720" rtlCol="0" anchor="t">
            <a:spAutoFit/>
          </a:bodyPr>
          <a:lstStyle/>
          <a:p>
            <a:pPr algn="ctr"/>
            <a:r>
              <a:rPr lang="sv-SE" sz="6000" b="1">
                <a:solidFill>
                  <a:schemeClr val="bg1"/>
                </a:solidFill>
                <a:latin typeface="Arial"/>
                <a:ea typeface="ＭＳ Ｐゴシック"/>
              </a:rPr>
              <a:t>250</a:t>
            </a:r>
            <a:endParaRPr lang="sv-SE" sz="6000" b="1">
              <a:solidFill>
                <a:schemeClr val="bg1"/>
              </a:solidFill>
            </a:endParaRPr>
          </a:p>
          <a:p>
            <a:pPr algn="ctr"/>
            <a:r>
              <a:rPr lang="sv-SE" sz="1400" b="1">
                <a:solidFill>
                  <a:schemeClr val="bg1"/>
                </a:solidFill>
                <a:latin typeface="Arial"/>
                <a:ea typeface="ＭＳ Ｐゴシック"/>
              </a:rPr>
              <a:t>COURSES</a:t>
            </a:r>
          </a:p>
        </p:txBody>
      </p:sp>
      <p:cxnSp>
        <p:nvCxnSpPr>
          <p:cNvPr id="11" name="Rak 10">
            <a:extLst>
              <a:ext uri="{FF2B5EF4-FFF2-40B4-BE49-F238E27FC236}">
                <a16:creationId xmlns:a16="http://schemas.microsoft.com/office/drawing/2014/main" id="{8838D446-A764-5947-973B-3F08E6BC0D4A}"/>
              </a:ext>
            </a:extLst>
          </p:cNvPr>
          <p:cNvCxnSpPr/>
          <p:nvPr/>
        </p:nvCxnSpPr>
        <p:spPr>
          <a:xfrm>
            <a:off x="1487842" y="2566193"/>
            <a:ext cx="108000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Rak 15">
            <a:extLst>
              <a:ext uri="{FF2B5EF4-FFF2-40B4-BE49-F238E27FC236}">
                <a16:creationId xmlns:a16="http://schemas.microsoft.com/office/drawing/2014/main" id="{55402D5C-3CBF-1F41-8C41-62F43C26ACF8}"/>
              </a:ext>
            </a:extLst>
          </p:cNvPr>
          <p:cNvCxnSpPr/>
          <p:nvPr/>
        </p:nvCxnSpPr>
        <p:spPr>
          <a:xfrm>
            <a:off x="6517039" y="2566193"/>
            <a:ext cx="108000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ruta 9">
            <a:extLst>
              <a:ext uri="{FF2B5EF4-FFF2-40B4-BE49-F238E27FC236}">
                <a16:creationId xmlns:a16="http://schemas.microsoft.com/office/drawing/2014/main" id="{1CCAF602-AECC-3E4D-B71B-9F3E2063320C}"/>
              </a:ext>
            </a:extLst>
          </p:cNvPr>
          <p:cNvSpPr txBox="1"/>
          <p:nvPr/>
        </p:nvSpPr>
        <p:spPr>
          <a:xfrm>
            <a:off x="6262363" y="4963787"/>
            <a:ext cx="2701637" cy="153888"/>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Sjunnesson Photography</a:t>
            </a:r>
          </a:p>
        </p:txBody>
      </p:sp>
    </p:spTree>
    <p:extLst>
      <p:ext uri="{BB962C8B-B14F-4D97-AF65-F5344CB8AC3E}">
        <p14:creationId xmlns:p14="http://schemas.microsoft.com/office/powerpoint/2010/main" val="2382862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descr="Welcome to Kristianstad University">
            <a:hlinkClick r:id="" action="ppaction://media"/>
            <a:extLst>
              <a:ext uri="{FF2B5EF4-FFF2-40B4-BE49-F238E27FC236}">
                <a16:creationId xmlns:a16="http://schemas.microsoft.com/office/drawing/2014/main" id="{25C8084F-E12F-DE43-AEE7-5816371C70CF}"/>
              </a:ext>
            </a:extLst>
          </p:cNvPr>
          <p:cNvPicPr>
            <a:picLocks noGrp="1" noRot="1"/>
          </p:cNvPicPr>
          <p:nvPr>
            <p:ph sz="quarter" idx="13"/>
            <a:videoFile r:link="rId1"/>
          </p:nvPr>
        </p:nvPicPr>
        <p:blipFill rotWithShape="1">
          <a:blip r:embed="rId4"/>
          <a:srcRect b="2555"/>
          <a:stretch/>
        </p:blipFill>
        <p:spPr>
          <a:xfrm>
            <a:off x="178200" y="179387"/>
            <a:ext cx="8787600" cy="4784400"/>
          </a:xfrm>
          <a:prstGeom prst="rect">
            <a:avLst/>
          </a:prstGeom>
        </p:spPr>
      </p:pic>
    </p:spTree>
    <p:extLst>
      <p:ext uri="{BB962C8B-B14F-4D97-AF65-F5344CB8AC3E}">
        <p14:creationId xmlns:p14="http://schemas.microsoft.com/office/powerpoint/2010/main" val="291426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BFABF1BC-829F-C14D-BED4-2F28849721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30300" y="920750"/>
            <a:ext cx="6883400" cy="3302000"/>
          </a:xfrm>
          <a:prstGeom prst="rect">
            <a:avLst/>
          </a:prstGeom>
        </p:spPr>
      </p:pic>
    </p:spTree>
    <p:extLst>
      <p:ext uri="{BB962C8B-B14F-4D97-AF65-F5344CB8AC3E}">
        <p14:creationId xmlns:p14="http://schemas.microsoft.com/office/powerpoint/2010/main" val="4037333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DBC8C796-8FD6-5547-B254-05BB0FB65B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6374" y="704850"/>
            <a:ext cx="6471251" cy="3644728"/>
          </a:xfrm>
          <a:prstGeom prst="rect">
            <a:avLst/>
          </a:prstGeom>
        </p:spPr>
      </p:pic>
    </p:spTree>
    <p:extLst>
      <p:ext uri="{BB962C8B-B14F-4D97-AF65-F5344CB8AC3E}">
        <p14:creationId xmlns:p14="http://schemas.microsoft.com/office/powerpoint/2010/main" val="33161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64941B-1880-600F-54D2-2CA035F65AE8}"/>
              </a:ext>
            </a:extLst>
          </p:cNvPr>
          <p:cNvSpPr>
            <a:spLocks noGrp="1"/>
          </p:cNvSpPr>
          <p:nvPr>
            <p:ph type="title"/>
          </p:nvPr>
        </p:nvSpPr>
        <p:spPr/>
        <p:txBody>
          <a:bodyPr/>
          <a:lstStyle/>
          <a:p>
            <a:r>
              <a:rPr lang="sv-SE" dirty="0" err="1"/>
              <a:t>How</a:t>
            </a:r>
            <a:r>
              <a:rPr lang="sv-SE" dirty="0"/>
              <a:t> to get to Kristianstad</a:t>
            </a:r>
          </a:p>
        </p:txBody>
      </p:sp>
      <p:sp>
        <p:nvSpPr>
          <p:cNvPr id="3" name="Platshållare för innehåll 2">
            <a:extLst>
              <a:ext uri="{FF2B5EF4-FFF2-40B4-BE49-F238E27FC236}">
                <a16:creationId xmlns:a16="http://schemas.microsoft.com/office/drawing/2014/main" id="{B32C8754-FD24-5152-2C6C-D1354A6BF6C6}"/>
              </a:ext>
            </a:extLst>
          </p:cNvPr>
          <p:cNvSpPr>
            <a:spLocks noGrp="1"/>
          </p:cNvSpPr>
          <p:nvPr>
            <p:ph idx="1"/>
          </p:nvPr>
        </p:nvSpPr>
        <p:spPr/>
        <p:txBody>
          <a:bodyPr/>
          <a:lstStyle/>
          <a:p>
            <a:endParaRPr lang="sv-SE" dirty="0"/>
          </a:p>
          <a:p>
            <a:r>
              <a:rPr lang="sv-SE" dirty="0" err="1"/>
              <a:t>Train</a:t>
            </a:r>
            <a:r>
              <a:rPr lang="sv-SE" dirty="0"/>
              <a:t>/flight to Copenhagen</a:t>
            </a:r>
          </a:p>
          <a:p>
            <a:endParaRPr lang="sv-SE" dirty="0"/>
          </a:p>
          <a:p>
            <a:r>
              <a:rPr lang="sv-SE" dirty="0" err="1"/>
              <a:t>Train</a:t>
            </a:r>
            <a:r>
              <a:rPr lang="sv-SE" dirty="0"/>
              <a:t> from Copenhagen to Kristianstad, 1,5 </a:t>
            </a:r>
            <a:r>
              <a:rPr lang="sv-SE" dirty="0" err="1"/>
              <a:t>hour</a:t>
            </a:r>
            <a:r>
              <a:rPr lang="sv-SE" dirty="0"/>
              <a:t>, </a:t>
            </a:r>
            <a:r>
              <a:rPr lang="sv-SE" dirty="0" err="1"/>
              <a:t>twice</a:t>
            </a:r>
            <a:r>
              <a:rPr lang="sv-SE" dirty="0"/>
              <a:t> an </a:t>
            </a:r>
            <a:r>
              <a:rPr lang="sv-SE" dirty="0" err="1"/>
              <a:t>hour</a:t>
            </a:r>
            <a:br>
              <a:rPr lang="sv-SE" dirty="0"/>
            </a:br>
            <a:endParaRPr lang="sv-SE" dirty="0"/>
          </a:p>
          <a:p>
            <a:r>
              <a:rPr lang="sv-SE" dirty="0"/>
              <a:t>Bus 4 from Kristianstad </a:t>
            </a:r>
            <a:r>
              <a:rPr lang="sv-SE" dirty="0">
                <a:sym typeface="Wingdings" pitchFamily="2" charset="2"/>
              </a:rPr>
              <a:t></a:t>
            </a:r>
            <a:r>
              <a:rPr lang="sv-SE" dirty="0"/>
              <a:t>  University 10 min (2-3 </a:t>
            </a:r>
            <a:r>
              <a:rPr lang="sv-SE" dirty="0" err="1"/>
              <a:t>times</a:t>
            </a:r>
            <a:r>
              <a:rPr lang="sv-SE" dirty="0"/>
              <a:t> an </a:t>
            </a:r>
            <a:r>
              <a:rPr lang="sv-SE" dirty="0" err="1"/>
              <a:t>hour</a:t>
            </a:r>
            <a:r>
              <a:rPr lang="sv-SE" dirty="0"/>
              <a:t>)</a:t>
            </a:r>
            <a:br>
              <a:rPr lang="sv-SE" dirty="0"/>
            </a:br>
            <a:endParaRPr lang="sv-SE" dirty="0"/>
          </a:p>
        </p:txBody>
      </p:sp>
    </p:spTree>
    <p:extLst>
      <p:ext uri="{BB962C8B-B14F-4D97-AF65-F5344CB8AC3E}">
        <p14:creationId xmlns:p14="http://schemas.microsoft.com/office/powerpoint/2010/main" val="3418029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a:extLst>
              <a:ext uri="{FF2B5EF4-FFF2-40B4-BE49-F238E27FC236}">
                <a16:creationId xmlns:a16="http://schemas.microsoft.com/office/drawing/2014/main" id="{8673022E-BA53-704E-A96F-98E52CF3847E}"/>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179999" y="179387"/>
            <a:ext cx="8784000" cy="4784400"/>
          </a:xfrm>
          <a:prstGeom prst="roundRect">
            <a:avLst>
              <a:gd name="adj" fmla="val 979"/>
            </a:avLst>
          </a:prstGeom>
        </p:spPr>
      </p:pic>
      <p:sp>
        <p:nvSpPr>
          <p:cNvPr id="3" name="textruta 2">
            <a:extLst>
              <a:ext uri="{FF2B5EF4-FFF2-40B4-BE49-F238E27FC236}">
                <a16:creationId xmlns:a16="http://schemas.microsoft.com/office/drawing/2014/main" id="{E1ED36A5-A501-5A4A-AE4A-353C0FBB59E2}"/>
              </a:ext>
            </a:extLst>
          </p:cNvPr>
          <p:cNvSpPr txBox="1"/>
          <p:nvPr/>
        </p:nvSpPr>
        <p:spPr>
          <a:xfrm>
            <a:off x="6262362" y="4963787"/>
            <a:ext cx="2701637" cy="180000"/>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a:t>
            </a:r>
            <a:r>
              <a:rPr lang="en-AU" sz="400" err="1">
                <a:solidFill>
                  <a:schemeClr val="bg1">
                    <a:lumMod val="50000"/>
                  </a:schemeClr>
                </a:solidFill>
                <a:ea typeface="ＭＳ Ｐゴシック"/>
                <a:cs typeface="Calibri"/>
              </a:rPr>
              <a:t>Kristianstads</a:t>
            </a:r>
            <a:r>
              <a:rPr lang="en-AU" sz="400">
                <a:solidFill>
                  <a:schemeClr val="bg1">
                    <a:lumMod val="50000"/>
                  </a:schemeClr>
                </a:solidFill>
                <a:ea typeface="ＭＳ Ｐゴシック"/>
                <a:cs typeface="Calibri"/>
              </a:rPr>
              <a:t> </a:t>
            </a:r>
            <a:r>
              <a:rPr lang="en-AU" sz="400" err="1">
                <a:solidFill>
                  <a:schemeClr val="bg1">
                    <a:lumMod val="50000"/>
                  </a:schemeClr>
                </a:solidFill>
                <a:ea typeface="ＭＳ Ｐゴシック"/>
                <a:cs typeface="Calibri"/>
              </a:rPr>
              <a:t>kommun</a:t>
            </a:r>
            <a:r>
              <a:rPr lang="en-AU" sz="400">
                <a:solidFill>
                  <a:schemeClr val="bg1">
                    <a:lumMod val="50000"/>
                  </a:schemeClr>
                </a:solidFill>
                <a:ea typeface="ＭＳ Ｐゴシック"/>
                <a:cs typeface="Calibri"/>
              </a:rPr>
              <a:t>/Claes </a:t>
            </a:r>
            <a:r>
              <a:rPr lang="en-AU" sz="400" err="1">
                <a:solidFill>
                  <a:schemeClr val="bg1">
                    <a:lumMod val="50000"/>
                  </a:schemeClr>
                </a:solidFill>
                <a:ea typeface="ＭＳ Ｐゴシック"/>
                <a:cs typeface="Calibri"/>
              </a:rPr>
              <a:t>Sandén</a:t>
            </a:r>
            <a:endParaRPr lang="en-AU" sz="400">
              <a:solidFill>
                <a:schemeClr val="bg1">
                  <a:lumMod val="50000"/>
                </a:schemeClr>
              </a:solidFill>
              <a:ea typeface="ＭＳ Ｐゴシック"/>
              <a:cs typeface="Calibri"/>
            </a:endParaRPr>
          </a:p>
        </p:txBody>
      </p:sp>
      <p:sp>
        <p:nvSpPr>
          <p:cNvPr id="4" name="textruta 3">
            <a:extLst>
              <a:ext uri="{FF2B5EF4-FFF2-40B4-BE49-F238E27FC236}">
                <a16:creationId xmlns:a16="http://schemas.microsoft.com/office/drawing/2014/main" id="{7D72A889-B243-70C2-1E7B-985B974FFBF5}"/>
              </a:ext>
            </a:extLst>
          </p:cNvPr>
          <p:cNvSpPr txBox="1"/>
          <p:nvPr/>
        </p:nvSpPr>
        <p:spPr>
          <a:xfrm>
            <a:off x="374755" y="509666"/>
            <a:ext cx="3252866" cy="1323439"/>
          </a:xfrm>
          <a:prstGeom prst="rect">
            <a:avLst/>
          </a:prstGeom>
          <a:noFill/>
        </p:spPr>
        <p:txBody>
          <a:bodyPr wrap="square" rtlCol="0">
            <a:spAutoFit/>
          </a:bodyPr>
          <a:lstStyle/>
          <a:p>
            <a:r>
              <a:rPr lang="sv-SE" sz="2000" b="0" i="0" u="none" strike="noStrike" dirty="0" err="1">
                <a:solidFill>
                  <a:schemeClr val="bg1"/>
                </a:solidFill>
                <a:effectLst/>
                <a:latin typeface="Calibri" panose="020F0502020204030204" pitchFamily="34" charset="0"/>
              </a:rPr>
              <a:t>First</a:t>
            </a:r>
            <a:r>
              <a:rPr lang="sv-SE" sz="2000" b="0" i="0" u="none" strike="noStrike" dirty="0">
                <a:solidFill>
                  <a:schemeClr val="bg1"/>
                </a:solidFill>
                <a:effectLst/>
                <a:latin typeface="Calibri" panose="020F0502020204030204" pitchFamily="34" charset="0"/>
              </a:rPr>
              <a:t> </a:t>
            </a:r>
            <a:r>
              <a:rPr lang="sv-SE" sz="2000" b="0" i="0" u="none" strike="noStrike" dirty="0" err="1">
                <a:solidFill>
                  <a:schemeClr val="bg1"/>
                </a:solidFill>
                <a:effectLst/>
                <a:latin typeface="Calibri" panose="020F0502020204030204" pitchFamily="34" charset="0"/>
              </a:rPr>
              <a:t>Hotel</a:t>
            </a:r>
            <a:r>
              <a:rPr lang="sv-SE" sz="2000" b="0" i="0" u="none" strike="noStrike" dirty="0">
                <a:solidFill>
                  <a:schemeClr val="bg1"/>
                </a:solidFill>
                <a:effectLst/>
                <a:latin typeface="Calibri" panose="020F0502020204030204" pitchFamily="34" charset="0"/>
              </a:rPr>
              <a:t> Christian IV</a:t>
            </a:r>
          </a:p>
          <a:p>
            <a:r>
              <a:rPr lang="sv-SE" sz="2000" dirty="0" err="1">
                <a:solidFill>
                  <a:schemeClr val="bg1"/>
                </a:solidFill>
                <a:latin typeface="Calibri" panose="020F0502020204030204" pitchFamily="34" charset="0"/>
              </a:rPr>
              <a:t>Quality</a:t>
            </a:r>
            <a:r>
              <a:rPr lang="sv-SE" sz="2000" dirty="0">
                <a:solidFill>
                  <a:schemeClr val="bg1"/>
                </a:solidFill>
                <a:latin typeface="Calibri" panose="020F0502020204030204" pitchFamily="34" charset="0"/>
              </a:rPr>
              <a:t> </a:t>
            </a:r>
            <a:r>
              <a:rPr lang="sv-SE" sz="2000" dirty="0" err="1">
                <a:solidFill>
                  <a:schemeClr val="bg1"/>
                </a:solidFill>
                <a:latin typeface="Calibri" panose="020F0502020204030204" pitchFamily="34" charset="0"/>
              </a:rPr>
              <a:t>Hotel</a:t>
            </a:r>
            <a:r>
              <a:rPr lang="sv-SE" sz="2000" dirty="0">
                <a:solidFill>
                  <a:schemeClr val="bg1"/>
                </a:solidFill>
                <a:latin typeface="Calibri" panose="020F0502020204030204" pitchFamily="34" charset="0"/>
              </a:rPr>
              <a:t> Grand</a:t>
            </a:r>
            <a:br>
              <a:rPr lang="sv-SE" sz="2000" b="0" i="0" u="none" strike="noStrike" dirty="0">
                <a:solidFill>
                  <a:schemeClr val="bg1"/>
                </a:solidFill>
                <a:effectLst/>
                <a:latin typeface="Calibri" panose="020F0502020204030204" pitchFamily="34" charset="0"/>
              </a:rPr>
            </a:br>
            <a:r>
              <a:rPr lang="sv-SE" sz="2000" b="0" i="0" u="none" strike="noStrike" dirty="0" err="1">
                <a:solidFill>
                  <a:schemeClr val="bg1"/>
                </a:solidFill>
                <a:effectLst/>
                <a:latin typeface="Calibri" panose="020F0502020204030204" pitchFamily="34" charset="0"/>
              </a:rPr>
              <a:t>Booking</a:t>
            </a:r>
            <a:r>
              <a:rPr lang="sv-SE" sz="2000" b="0" i="0" u="none" strike="noStrike" dirty="0">
                <a:solidFill>
                  <a:schemeClr val="bg1"/>
                </a:solidFill>
                <a:effectLst/>
                <a:latin typeface="Calibri" panose="020F0502020204030204" pitchFamily="34" charset="0"/>
              </a:rPr>
              <a:t> </a:t>
            </a:r>
            <a:r>
              <a:rPr lang="sv-SE" sz="2000" b="0" i="0" u="none" strike="noStrike" dirty="0" err="1">
                <a:solidFill>
                  <a:schemeClr val="bg1"/>
                </a:solidFill>
                <a:effectLst/>
                <a:latin typeface="Calibri" panose="020F0502020204030204" pitchFamily="34" charset="0"/>
              </a:rPr>
              <a:t>code</a:t>
            </a:r>
            <a:r>
              <a:rPr lang="sv-SE" sz="2000" b="0" i="0" u="none" strike="noStrike" dirty="0">
                <a:solidFill>
                  <a:schemeClr val="bg1"/>
                </a:solidFill>
                <a:effectLst/>
                <a:latin typeface="Calibri" panose="020F0502020204030204" pitchFamily="34" charset="0"/>
              </a:rPr>
              <a:t>: HKR V38 </a:t>
            </a:r>
            <a:br>
              <a:rPr lang="sv-SE" sz="2000" b="0" i="0" u="none" strike="noStrike" dirty="0">
                <a:solidFill>
                  <a:schemeClr val="bg1"/>
                </a:solidFill>
                <a:effectLst/>
                <a:latin typeface="Calibri" panose="020F0502020204030204" pitchFamily="34" charset="0"/>
              </a:rPr>
            </a:br>
            <a:r>
              <a:rPr lang="sv-SE" sz="2000" b="0" i="0" u="none" strike="noStrike" dirty="0">
                <a:solidFill>
                  <a:schemeClr val="bg1"/>
                </a:solidFill>
                <a:effectLst/>
                <a:latin typeface="Calibri" panose="020F0502020204030204" pitchFamily="34" charset="0"/>
              </a:rPr>
              <a:t>(June 1</a:t>
            </a:r>
            <a:r>
              <a:rPr lang="sv-SE" sz="2000" b="0" i="0" u="none" strike="noStrike" baseline="30000" dirty="0">
                <a:solidFill>
                  <a:schemeClr val="bg1"/>
                </a:solidFill>
                <a:effectLst/>
                <a:latin typeface="Calibri" panose="020F0502020204030204" pitchFamily="34" charset="0"/>
              </a:rPr>
              <a:t>st</a:t>
            </a:r>
            <a:r>
              <a:rPr lang="sv-SE" sz="2000" b="0" i="0" u="none" strike="noStrike" dirty="0">
                <a:solidFill>
                  <a:schemeClr val="bg1"/>
                </a:solidFill>
                <a:effectLst/>
                <a:latin typeface="Calibri" panose="020F0502020204030204" pitchFamily="34" charset="0"/>
              </a:rPr>
              <a:t>)</a:t>
            </a:r>
          </a:p>
        </p:txBody>
      </p:sp>
      <p:sp>
        <p:nvSpPr>
          <p:cNvPr id="5" name="textruta 4">
            <a:extLst>
              <a:ext uri="{FF2B5EF4-FFF2-40B4-BE49-F238E27FC236}">
                <a16:creationId xmlns:a16="http://schemas.microsoft.com/office/drawing/2014/main" id="{99B7207E-D4B1-979A-E600-696F19DBB9F1}"/>
              </a:ext>
            </a:extLst>
          </p:cNvPr>
          <p:cNvSpPr txBox="1"/>
          <p:nvPr/>
        </p:nvSpPr>
        <p:spPr>
          <a:xfrm>
            <a:off x="6805296" y="417333"/>
            <a:ext cx="2158703" cy="1754326"/>
          </a:xfrm>
          <a:prstGeom prst="rect">
            <a:avLst/>
          </a:prstGeom>
          <a:noFill/>
        </p:spPr>
        <p:txBody>
          <a:bodyPr wrap="square" rtlCol="0">
            <a:spAutoFit/>
          </a:bodyPr>
          <a:lstStyle/>
          <a:p>
            <a:r>
              <a:rPr lang="sv-SE" sz="1800" b="0" i="0" u="sng" strike="noStrike" dirty="0">
                <a:solidFill>
                  <a:schemeClr val="bg1"/>
                </a:solidFill>
                <a:effectLst/>
                <a:latin typeface="Calibri" panose="020F0502020204030204" pitchFamily="34" charset="0"/>
              </a:rPr>
              <a:t>Budget</a:t>
            </a:r>
          </a:p>
          <a:p>
            <a:r>
              <a:rPr lang="sv-SE" sz="1800" dirty="0">
                <a:solidFill>
                  <a:schemeClr val="bg1"/>
                </a:solidFill>
                <a:latin typeface="Calibri" panose="020F0502020204030204" pitchFamily="34" charset="0"/>
              </a:rPr>
              <a:t>Hotell Kong Christian</a:t>
            </a:r>
          </a:p>
          <a:p>
            <a:endParaRPr lang="sv-SE" sz="1800" b="0" i="0" u="none" strike="noStrike" dirty="0">
              <a:solidFill>
                <a:schemeClr val="bg1"/>
              </a:solidFill>
              <a:effectLst/>
              <a:latin typeface="Calibri" panose="020F0502020204030204" pitchFamily="34" charset="0"/>
            </a:endParaRPr>
          </a:p>
          <a:p>
            <a:r>
              <a:rPr lang="sv-SE" sz="1800" u="sng" dirty="0">
                <a:solidFill>
                  <a:schemeClr val="bg1"/>
                </a:solidFill>
                <a:latin typeface="Calibri" panose="020F0502020204030204" pitchFamily="34" charset="0"/>
              </a:rPr>
              <a:t>Åhus</a:t>
            </a:r>
          </a:p>
          <a:p>
            <a:r>
              <a:rPr lang="sv-SE" sz="1800" b="0" i="0" u="none" strike="noStrike" dirty="0">
                <a:solidFill>
                  <a:schemeClr val="bg1"/>
                </a:solidFill>
                <a:effectLst/>
                <a:latin typeface="Calibri" panose="020F0502020204030204" pitchFamily="34" charset="0"/>
              </a:rPr>
              <a:t>Åhus Gästgiveri</a:t>
            </a:r>
          </a:p>
          <a:p>
            <a:r>
              <a:rPr lang="sv-SE" sz="1800" dirty="0">
                <a:solidFill>
                  <a:schemeClr val="bg1"/>
                </a:solidFill>
                <a:latin typeface="Calibri" panose="020F0502020204030204" pitchFamily="34" charset="0"/>
              </a:rPr>
              <a:t>Åhus </a:t>
            </a:r>
            <a:r>
              <a:rPr lang="sv-SE" sz="1800" dirty="0" err="1">
                <a:solidFill>
                  <a:schemeClr val="bg1"/>
                </a:solidFill>
                <a:latin typeface="Calibri" panose="020F0502020204030204" pitchFamily="34" charset="0"/>
              </a:rPr>
              <a:t>Seaside</a:t>
            </a:r>
            <a:endParaRPr lang="sv-SE" dirty="0"/>
          </a:p>
        </p:txBody>
      </p:sp>
    </p:spTree>
    <p:extLst>
      <p:ext uri="{BB962C8B-B14F-4D97-AF65-F5344CB8AC3E}">
        <p14:creationId xmlns:p14="http://schemas.microsoft.com/office/powerpoint/2010/main" val="177600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B02232-B1F3-307F-CA80-974AF7AEAE96}"/>
              </a:ext>
            </a:extLst>
          </p:cNvPr>
          <p:cNvSpPr>
            <a:spLocks noGrp="1"/>
          </p:cNvSpPr>
          <p:nvPr>
            <p:ph type="title"/>
          </p:nvPr>
        </p:nvSpPr>
        <p:spPr/>
        <p:txBody>
          <a:bodyPr/>
          <a:lstStyle/>
          <a:p>
            <a:r>
              <a:rPr lang="sv-SE" dirty="0"/>
              <a:t>Program </a:t>
            </a:r>
          </a:p>
        </p:txBody>
      </p:sp>
      <p:sp>
        <p:nvSpPr>
          <p:cNvPr id="3" name="Platshållare för innehåll 2">
            <a:extLst>
              <a:ext uri="{FF2B5EF4-FFF2-40B4-BE49-F238E27FC236}">
                <a16:creationId xmlns:a16="http://schemas.microsoft.com/office/drawing/2014/main" id="{87F77CD6-F27A-B266-1582-FAC9DE6E6A93}"/>
              </a:ext>
            </a:extLst>
          </p:cNvPr>
          <p:cNvSpPr>
            <a:spLocks noGrp="1"/>
          </p:cNvSpPr>
          <p:nvPr>
            <p:ph idx="1"/>
          </p:nvPr>
        </p:nvSpPr>
        <p:spPr/>
        <p:txBody>
          <a:bodyPr>
            <a:normAutofit fontScale="77500" lnSpcReduction="20000"/>
          </a:bodyPr>
          <a:lstStyle/>
          <a:p>
            <a:r>
              <a:rPr lang="sv-SE" dirty="0" err="1"/>
              <a:t>Wednesday</a:t>
            </a:r>
            <a:r>
              <a:rPr lang="sv-SE" dirty="0"/>
              <a:t> 20 September</a:t>
            </a:r>
          </a:p>
          <a:p>
            <a:pPr lvl="1"/>
            <a:r>
              <a:rPr lang="sv-SE" dirty="0" err="1"/>
              <a:t>Welcome</a:t>
            </a:r>
            <a:r>
              <a:rPr lang="sv-SE" dirty="0"/>
              <a:t> to Kristianstad University</a:t>
            </a:r>
          </a:p>
          <a:p>
            <a:pPr lvl="1"/>
            <a:r>
              <a:rPr lang="sv-SE" dirty="0"/>
              <a:t>Reception</a:t>
            </a:r>
            <a:br>
              <a:rPr lang="sv-SE" dirty="0"/>
            </a:br>
            <a:endParaRPr lang="sv-SE" dirty="0"/>
          </a:p>
          <a:p>
            <a:r>
              <a:rPr lang="sv-SE" dirty="0" err="1"/>
              <a:t>Thursday</a:t>
            </a:r>
            <a:r>
              <a:rPr lang="sv-SE" dirty="0"/>
              <a:t> 21 September</a:t>
            </a:r>
          </a:p>
          <a:p>
            <a:pPr lvl="1"/>
            <a:r>
              <a:rPr lang="sv-SE" dirty="0"/>
              <a:t>ETEN-meeting</a:t>
            </a:r>
          </a:p>
          <a:p>
            <a:pPr lvl="1"/>
            <a:r>
              <a:rPr lang="sv-SE" dirty="0"/>
              <a:t>Gala </a:t>
            </a:r>
            <a:r>
              <a:rPr lang="sv-SE" dirty="0" err="1"/>
              <a:t>Dinner</a:t>
            </a:r>
            <a:r>
              <a:rPr lang="sv-SE" dirty="0"/>
              <a:t> </a:t>
            </a:r>
            <a:r>
              <a:rPr lang="sv-SE" dirty="0" err="1"/>
              <a:t>with</a:t>
            </a:r>
            <a:r>
              <a:rPr lang="sv-SE" dirty="0"/>
              <a:t> </a:t>
            </a:r>
            <a:r>
              <a:rPr lang="sv-SE" dirty="0" err="1"/>
              <a:t>dance</a:t>
            </a:r>
            <a:br>
              <a:rPr lang="sv-SE" dirty="0"/>
            </a:br>
            <a:endParaRPr lang="sv-SE" dirty="0"/>
          </a:p>
          <a:p>
            <a:r>
              <a:rPr lang="sv-SE" dirty="0" err="1"/>
              <a:t>Friday</a:t>
            </a:r>
            <a:r>
              <a:rPr lang="sv-SE" dirty="0"/>
              <a:t> 22 September</a:t>
            </a:r>
          </a:p>
          <a:p>
            <a:pPr lvl="1"/>
            <a:r>
              <a:rPr lang="sv-SE" dirty="0"/>
              <a:t>ETEN-meeting (</a:t>
            </a:r>
            <a:r>
              <a:rPr lang="sv-SE" dirty="0" err="1"/>
              <a:t>morning</a:t>
            </a:r>
            <a:r>
              <a:rPr lang="sv-SE" dirty="0"/>
              <a:t>)</a:t>
            </a:r>
          </a:p>
          <a:p>
            <a:pPr lvl="1"/>
            <a:r>
              <a:rPr lang="sv-SE" dirty="0"/>
              <a:t>Lunch</a:t>
            </a:r>
          </a:p>
          <a:p>
            <a:pPr lvl="1"/>
            <a:r>
              <a:rPr lang="sv-SE" dirty="0"/>
              <a:t>Social </a:t>
            </a:r>
            <a:r>
              <a:rPr lang="sv-SE" dirty="0" err="1"/>
              <a:t>activity</a:t>
            </a:r>
            <a:r>
              <a:rPr lang="sv-SE" dirty="0"/>
              <a:t> (</a:t>
            </a:r>
            <a:r>
              <a:rPr lang="sv-SE" dirty="0" err="1"/>
              <a:t>volontarily</a:t>
            </a:r>
            <a:r>
              <a:rPr lang="sv-SE" dirty="0"/>
              <a:t>)</a:t>
            </a:r>
          </a:p>
        </p:txBody>
      </p:sp>
    </p:spTree>
    <p:extLst>
      <p:ext uri="{BB962C8B-B14F-4D97-AF65-F5344CB8AC3E}">
        <p14:creationId xmlns:p14="http://schemas.microsoft.com/office/powerpoint/2010/main" val="101625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60C806CA-7C18-3A4E-8281-8007BD5A4933}"/>
              </a:ext>
            </a:extLst>
          </p:cNvPr>
          <p:cNvSpPr txBox="1"/>
          <p:nvPr/>
        </p:nvSpPr>
        <p:spPr>
          <a:xfrm>
            <a:off x="6262363" y="4963788"/>
            <a:ext cx="2701637" cy="180000"/>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a:t>
            </a:r>
            <a:r>
              <a:rPr lang="en-AU" sz="400" err="1">
                <a:solidFill>
                  <a:schemeClr val="bg1">
                    <a:lumMod val="50000"/>
                  </a:schemeClr>
                </a:solidFill>
                <a:ea typeface="ＭＳ Ｐゴシック"/>
                <a:cs typeface="Calibri"/>
              </a:rPr>
              <a:t>Kristianstads</a:t>
            </a:r>
            <a:r>
              <a:rPr lang="en-AU" sz="400">
                <a:solidFill>
                  <a:schemeClr val="bg1">
                    <a:lumMod val="50000"/>
                  </a:schemeClr>
                </a:solidFill>
                <a:ea typeface="ＭＳ Ｐゴシック"/>
                <a:cs typeface="Calibri"/>
              </a:rPr>
              <a:t> </a:t>
            </a:r>
            <a:r>
              <a:rPr lang="en-AU" sz="400" err="1">
                <a:solidFill>
                  <a:schemeClr val="bg1">
                    <a:lumMod val="50000"/>
                  </a:schemeClr>
                </a:solidFill>
                <a:ea typeface="ＭＳ Ｐゴシック"/>
                <a:cs typeface="Calibri"/>
              </a:rPr>
              <a:t>kommun</a:t>
            </a:r>
            <a:r>
              <a:rPr lang="en-AU" sz="400">
                <a:solidFill>
                  <a:schemeClr val="bg1">
                    <a:lumMod val="50000"/>
                  </a:schemeClr>
                </a:solidFill>
                <a:ea typeface="ＭＳ Ｐゴシック"/>
                <a:cs typeface="Calibri"/>
              </a:rPr>
              <a:t>/Mattias </a:t>
            </a:r>
            <a:r>
              <a:rPr lang="en-AU" sz="400" err="1">
                <a:solidFill>
                  <a:schemeClr val="bg1">
                    <a:lumMod val="50000"/>
                  </a:schemeClr>
                </a:solidFill>
                <a:ea typeface="ＭＳ Ｐゴシック"/>
                <a:cs typeface="Calibri"/>
              </a:rPr>
              <a:t>Roos</a:t>
            </a:r>
            <a:endParaRPr lang="en-AU" sz="400">
              <a:solidFill>
                <a:schemeClr val="bg1">
                  <a:lumMod val="50000"/>
                </a:schemeClr>
              </a:solidFill>
              <a:ea typeface="ＭＳ Ｐゴシック"/>
              <a:cs typeface="Calibri"/>
            </a:endParaRPr>
          </a:p>
        </p:txBody>
      </p:sp>
      <p:pic>
        <p:nvPicPr>
          <p:cNvPr id="1026" name="Picture 2">
            <a:extLst>
              <a:ext uri="{FF2B5EF4-FFF2-40B4-BE49-F238E27FC236}">
                <a16:creationId xmlns:a16="http://schemas.microsoft.com/office/drawing/2014/main" id="{AF77C305-A21B-04CE-9BCC-468F48B7A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2600"/>
            <a:ext cx="7620000" cy="4178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E7EDE3D9-5F58-BE94-3285-77DF50ABA799}"/>
              </a:ext>
            </a:extLst>
          </p:cNvPr>
          <p:cNvSpPr txBox="1"/>
          <p:nvPr/>
        </p:nvSpPr>
        <p:spPr>
          <a:xfrm>
            <a:off x="1199213" y="599607"/>
            <a:ext cx="5456420" cy="461665"/>
          </a:xfrm>
          <a:prstGeom prst="rect">
            <a:avLst/>
          </a:prstGeom>
          <a:noFill/>
        </p:spPr>
        <p:txBody>
          <a:bodyPr wrap="square" rtlCol="0">
            <a:spAutoFit/>
          </a:bodyPr>
          <a:lstStyle/>
          <a:p>
            <a:r>
              <a:rPr lang="sv-SE" sz="2400" b="1" dirty="0">
                <a:latin typeface="Ink Free" panose="020F0502020204030204" pitchFamily="34" charset="0"/>
                <a:ea typeface="Ayuthaya" pitchFamily="2" charset="-34"/>
                <a:cs typeface="Ink Free" panose="020F0502020204030204" pitchFamily="34" charset="0"/>
              </a:rPr>
              <a:t>The Big Safari Boat </a:t>
            </a:r>
          </a:p>
        </p:txBody>
      </p:sp>
    </p:spTree>
    <p:extLst>
      <p:ext uri="{BB962C8B-B14F-4D97-AF65-F5344CB8AC3E}">
        <p14:creationId xmlns:p14="http://schemas.microsoft.com/office/powerpoint/2010/main" val="1071931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5">
            <a:extLst>
              <a:ext uri="{FF2B5EF4-FFF2-40B4-BE49-F238E27FC236}">
                <a16:creationId xmlns:a16="http://schemas.microsoft.com/office/drawing/2014/main" id="{DA7E9405-CFB5-BA4F-827F-DAA8B1870BC7}"/>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179388" y="179387"/>
            <a:ext cx="8784000" cy="4784400"/>
          </a:xfrm>
          <a:prstGeom prst="roundRect">
            <a:avLst>
              <a:gd name="adj" fmla="val 979"/>
            </a:avLst>
          </a:prstGeom>
        </p:spPr>
      </p:pic>
      <p:sp>
        <p:nvSpPr>
          <p:cNvPr id="3" name="textruta 2">
            <a:extLst>
              <a:ext uri="{FF2B5EF4-FFF2-40B4-BE49-F238E27FC236}">
                <a16:creationId xmlns:a16="http://schemas.microsoft.com/office/drawing/2014/main" id="{ACD8693C-5A06-DB47-85A1-E6C0F214807D}"/>
              </a:ext>
            </a:extLst>
          </p:cNvPr>
          <p:cNvSpPr txBox="1"/>
          <p:nvPr/>
        </p:nvSpPr>
        <p:spPr>
          <a:xfrm>
            <a:off x="6261751" y="4963787"/>
            <a:ext cx="2701637" cy="180000"/>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a:t>
            </a:r>
            <a:r>
              <a:rPr lang="en-AU" sz="400" err="1">
                <a:solidFill>
                  <a:schemeClr val="bg1">
                    <a:lumMod val="50000"/>
                  </a:schemeClr>
                </a:solidFill>
                <a:ea typeface="ＭＳ Ｐゴシック"/>
                <a:cs typeface="Calibri"/>
              </a:rPr>
              <a:t>Kristianstads</a:t>
            </a:r>
            <a:r>
              <a:rPr lang="en-AU" sz="400">
                <a:solidFill>
                  <a:schemeClr val="bg1">
                    <a:lumMod val="50000"/>
                  </a:schemeClr>
                </a:solidFill>
                <a:ea typeface="ＭＳ Ｐゴシック"/>
                <a:cs typeface="Calibri"/>
              </a:rPr>
              <a:t> </a:t>
            </a:r>
            <a:r>
              <a:rPr lang="en-AU" sz="400" err="1">
                <a:solidFill>
                  <a:schemeClr val="bg1">
                    <a:lumMod val="50000"/>
                  </a:schemeClr>
                </a:solidFill>
                <a:ea typeface="ＭＳ Ｐゴシック"/>
                <a:cs typeface="Calibri"/>
              </a:rPr>
              <a:t>kommun</a:t>
            </a:r>
            <a:r>
              <a:rPr lang="en-AU" sz="400">
                <a:solidFill>
                  <a:schemeClr val="bg1">
                    <a:lumMod val="50000"/>
                  </a:schemeClr>
                </a:solidFill>
                <a:ea typeface="ＭＳ Ｐゴシック"/>
                <a:cs typeface="Calibri"/>
              </a:rPr>
              <a:t>/Claes </a:t>
            </a:r>
            <a:r>
              <a:rPr lang="en-AU" sz="400" err="1">
                <a:solidFill>
                  <a:schemeClr val="bg1">
                    <a:lumMod val="50000"/>
                  </a:schemeClr>
                </a:solidFill>
                <a:ea typeface="ＭＳ Ｐゴシック"/>
                <a:cs typeface="Calibri"/>
              </a:rPr>
              <a:t>Sandén</a:t>
            </a:r>
            <a:endParaRPr lang="en-AU" sz="400">
              <a:solidFill>
                <a:schemeClr val="bg1">
                  <a:lumMod val="50000"/>
                </a:schemeClr>
              </a:solidFill>
              <a:ea typeface="ＭＳ Ｐゴシック"/>
              <a:cs typeface="Calibri"/>
            </a:endParaRPr>
          </a:p>
        </p:txBody>
      </p:sp>
    </p:spTree>
    <p:extLst>
      <p:ext uri="{BB962C8B-B14F-4D97-AF65-F5344CB8AC3E}">
        <p14:creationId xmlns:p14="http://schemas.microsoft.com/office/powerpoint/2010/main" val="2695847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a:extLst>
              <a:ext uri="{FF2B5EF4-FFF2-40B4-BE49-F238E27FC236}">
                <a16:creationId xmlns:a16="http://schemas.microsoft.com/office/drawing/2014/main" id="{6111D14B-E32C-1642-8B70-944EAB61B6B7}"/>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179388" y="179999"/>
            <a:ext cx="8784000" cy="4784400"/>
          </a:xfrm>
          <a:prstGeom prst="roundRect">
            <a:avLst>
              <a:gd name="adj" fmla="val 979"/>
            </a:avLst>
          </a:prstGeom>
        </p:spPr>
      </p:pic>
      <p:sp>
        <p:nvSpPr>
          <p:cNvPr id="3" name="textruta 2">
            <a:extLst>
              <a:ext uri="{FF2B5EF4-FFF2-40B4-BE49-F238E27FC236}">
                <a16:creationId xmlns:a16="http://schemas.microsoft.com/office/drawing/2014/main" id="{D54C05DE-2DCE-374F-8C1C-3CDDF3D60E02}"/>
              </a:ext>
            </a:extLst>
          </p:cNvPr>
          <p:cNvSpPr txBox="1"/>
          <p:nvPr/>
        </p:nvSpPr>
        <p:spPr>
          <a:xfrm>
            <a:off x="6261751" y="4963501"/>
            <a:ext cx="2701637" cy="180000"/>
          </a:xfrm>
          <a:prstGeom prst="rect">
            <a:avLst/>
          </a:prstGeom>
          <a:noFill/>
        </p:spPr>
        <p:txBody>
          <a:bodyPr wrap="square" rtlCol="0">
            <a:spAutoFit/>
          </a:bodyPr>
          <a:lstStyle/>
          <a:p>
            <a:pPr algn="r"/>
            <a:r>
              <a:rPr lang="en-AU" sz="400">
                <a:solidFill>
                  <a:schemeClr val="bg1">
                    <a:lumMod val="50000"/>
                  </a:schemeClr>
                </a:solidFill>
                <a:ea typeface="ＭＳ Ｐゴシック"/>
                <a:cs typeface="Calibri"/>
              </a:rPr>
              <a:t>Credits: Joel Andersson</a:t>
            </a:r>
          </a:p>
        </p:txBody>
      </p:sp>
    </p:spTree>
    <p:extLst>
      <p:ext uri="{BB962C8B-B14F-4D97-AF65-F5344CB8AC3E}">
        <p14:creationId xmlns:p14="http://schemas.microsoft.com/office/powerpoint/2010/main" val="3847007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0A4034-9599-5938-CEDE-29DEE2F84732}"/>
              </a:ext>
            </a:extLst>
          </p:cNvPr>
          <p:cNvSpPr>
            <a:spLocks noGrp="1"/>
          </p:cNvSpPr>
          <p:nvPr>
            <p:ph type="title"/>
          </p:nvPr>
        </p:nvSpPr>
        <p:spPr/>
        <p:txBody>
          <a:bodyPr/>
          <a:lstStyle/>
          <a:p>
            <a:r>
              <a:rPr lang="sv-SE" dirty="0" err="1"/>
              <a:t>Registration</a:t>
            </a:r>
            <a:endParaRPr lang="sv-SE" dirty="0"/>
          </a:p>
        </p:txBody>
      </p:sp>
      <p:sp>
        <p:nvSpPr>
          <p:cNvPr id="3" name="Platshållare för innehåll 2">
            <a:extLst>
              <a:ext uri="{FF2B5EF4-FFF2-40B4-BE49-F238E27FC236}">
                <a16:creationId xmlns:a16="http://schemas.microsoft.com/office/drawing/2014/main" id="{485E5A81-B825-C112-B2AF-149D58C2FABA}"/>
              </a:ext>
            </a:extLst>
          </p:cNvPr>
          <p:cNvSpPr>
            <a:spLocks noGrp="1"/>
          </p:cNvSpPr>
          <p:nvPr>
            <p:ph idx="1"/>
          </p:nvPr>
        </p:nvSpPr>
        <p:spPr/>
        <p:txBody>
          <a:bodyPr>
            <a:normAutofit fontScale="92500" lnSpcReduction="10000"/>
          </a:bodyPr>
          <a:lstStyle/>
          <a:p>
            <a:r>
              <a:rPr lang="sv-SE" dirty="0" err="1"/>
              <a:t>Opens</a:t>
            </a:r>
            <a:r>
              <a:rPr lang="sv-SE" dirty="0"/>
              <a:t> …..</a:t>
            </a:r>
            <a:r>
              <a:rPr lang="sv-SE" dirty="0" err="1"/>
              <a:t>soon</a:t>
            </a:r>
            <a:br>
              <a:rPr lang="sv-SE" dirty="0"/>
            </a:br>
            <a:endParaRPr lang="sv-SE" dirty="0"/>
          </a:p>
          <a:p>
            <a:r>
              <a:rPr lang="sv-SE" dirty="0" err="1"/>
              <a:t>Registration</a:t>
            </a:r>
            <a:r>
              <a:rPr lang="sv-SE" dirty="0"/>
              <a:t> </a:t>
            </a:r>
            <a:r>
              <a:rPr lang="sv-SE" dirty="0" err="1"/>
              <a:t>fee</a:t>
            </a:r>
            <a:r>
              <a:rPr lang="sv-SE" dirty="0"/>
              <a:t>: 	EUR 213,-</a:t>
            </a:r>
          </a:p>
          <a:p>
            <a:r>
              <a:rPr lang="sv-SE" dirty="0" err="1"/>
              <a:t>Registration</a:t>
            </a:r>
            <a:r>
              <a:rPr lang="sv-SE" dirty="0"/>
              <a:t> </a:t>
            </a:r>
            <a:r>
              <a:rPr lang="sv-SE" dirty="0" err="1"/>
              <a:t>fee</a:t>
            </a:r>
            <a:r>
              <a:rPr lang="sv-SE" dirty="0"/>
              <a:t> + </a:t>
            </a:r>
            <a:r>
              <a:rPr lang="sv-SE" dirty="0" err="1"/>
              <a:t>sociail</a:t>
            </a:r>
            <a:r>
              <a:rPr lang="sv-SE" dirty="0"/>
              <a:t> </a:t>
            </a:r>
            <a:r>
              <a:rPr lang="sv-SE" dirty="0" err="1"/>
              <a:t>activity</a:t>
            </a:r>
            <a:r>
              <a:rPr lang="sv-SE" dirty="0"/>
              <a:t>: EUR 240,-</a:t>
            </a:r>
          </a:p>
          <a:p>
            <a:endParaRPr lang="sv-SE" dirty="0"/>
          </a:p>
          <a:p>
            <a:r>
              <a:rPr lang="sv-SE" dirty="0"/>
              <a:t>Link</a:t>
            </a:r>
            <a:br>
              <a:rPr lang="sv-SE" dirty="0"/>
            </a:br>
            <a:r>
              <a:rPr lang="sv-SE" dirty="0">
                <a:hlinkClick r:id="rId2"/>
              </a:rPr>
              <a:t>https://forms.gle/KABcGB4FcPwuMh1P7</a:t>
            </a:r>
            <a:endParaRPr lang="sv-SE" dirty="0"/>
          </a:p>
          <a:p>
            <a:endParaRPr lang="sv-SE" dirty="0"/>
          </a:p>
          <a:p>
            <a:r>
              <a:rPr lang="sv-SE" dirty="0"/>
              <a:t>Before 4 September</a:t>
            </a:r>
          </a:p>
        </p:txBody>
      </p:sp>
    </p:spTree>
    <p:extLst>
      <p:ext uri="{BB962C8B-B14F-4D97-AF65-F5344CB8AC3E}">
        <p14:creationId xmlns:p14="http://schemas.microsoft.com/office/powerpoint/2010/main" val="3569488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612DE66-0E30-B25C-3824-1AD78342CFBC}"/>
              </a:ext>
            </a:extLst>
          </p:cNvPr>
          <p:cNvSpPr>
            <a:spLocks noGrp="1"/>
          </p:cNvSpPr>
          <p:nvPr>
            <p:ph type="title"/>
          </p:nvPr>
        </p:nvSpPr>
        <p:spPr/>
        <p:txBody>
          <a:bodyPr/>
          <a:lstStyle/>
          <a:p>
            <a:r>
              <a:rPr lang="sv-SE" dirty="0"/>
              <a:t>International </a:t>
            </a:r>
            <a:r>
              <a:rPr lang="sv-SE" dirty="0" err="1"/>
              <a:t>week</a:t>
            </a:r>
            <a:r>
              <a:rPr lang="sv-SE" dirty="0"/>
              <a:t> 18-21 </a:t>
            </a:r>
            <a:r>
              <a:rPr lang="sv-SE" dirty="0" err="1"/>
              <a:t>Sept</a:t>
            </a:r>
            <a:endParaRPr lang="sv-SE" dirty="0"/>
          </a:p>
        </p:txBody>
      </p:sp>
      <p:sp>
        <p:nvSpPr>
          <p:cNvPr id="3" name="Platshållare för innehåll 2">
            <a:extLst>
              <a:ext uri="{FF2B5EF4-FFF2-40B4-BE49-F238E27FC236}">
                <a16:creationId xmlns:a16="http://schemas.microsoft.com/office/drawing/2014/main" id="{EEC3E9FF-AA6D-6AE5-24DC-E6F642BEFC9C}"/>
              </a:ext>
            </a:extLst>
          </p:cNvPr>
          <p:cNvSpPr>
            <a:spLocks noGrp="1"/>
          </p:cNvSpPr>
          <p:nvPr>
            <p:ph idx="1"/>
          </p:nvPr>
        </p:nvSpPr>
        <p:spPr/>
        <p:txBody>
          <a:bodyPr>
            <a:normAutofit fontScale="85000" lnSpcReduction="10000"/>
          </a:bodyPr>
          <a:lstStyle/>
          <a:p>
            <a:pPr marL="0" indent="0">
              <a:buNone/>
            </a:pPr>
            <a:r>
              <a:rPr lang="sv-SE" dirty="0"/>
              <a:t>The </a:t>
            </a:r>
            <a:r>
              <a:rPr lang="sv-SE" dirty="0" err="1"/>
              <a:t>Teaching</a:t>
            </a:r>
            <a:r>
              <a:rPr lang="sv-SE" dirty="0"/>
              <a:t> Profession</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Monday 18 September</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Opening ceremony -Welcome reception</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Tuesday 19 September</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Campus-tour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Individual program for international guests with seminars for students</a:t>
            </a:r>
            <a:br>
              <a:rPr lang="sv-SE" sz="1800" kern="100" dirty="0">
                <a:latin typeface="Calibri" panose="020F0502020204030204" pitchFamily="34" charset="0"/>
                <a:ea typeface="Calibri" panose="020F0502020204030204" pitchFamily="34" charset="0"/>
                <a:cs typeface="Times New Roman" panose="02020603050405020304" pitchFamily="18" charset="0"/>
              </a:rPr>
            </a:br>
            <a:r>
              <a:rPr lang="sv-SE"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KU researcher presentations and discussion</a:t>
            </a:r>
            <a:br>
              <a:rPr lang="sv-SE" sz="1800" kern="100" dirty="0">
                <a:latin typeface="Calibri" panose="020F0502020204030204" pitchFamily="34" charset="0"/>
                <a:ea typeface="Calibri" panose="020F0502020204030204" pitchFamily="34" charset="0"/>
                <a:cs typeface="Times New Roman" panose="02020603050405020304" pitchFamily="18" charset="0"/>
              </a:rPr>
            </a:br>
            <a:r>
              <a:rPr lang="sv-SE"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Networking and Dinner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Wednesday 20 September</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Individual program for international guests with seminars for students</a:t>
            </a:r>
          </a:p>
          <a:p>
            <a:pPr marL="0" indent="0">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Seminars/Workshops with KU staff and international guests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Campus-tour</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3B24C9AE-F6AB-FDFE-75F6-EAE20F776616}"/>
              </a:ext>
            </a:extLst>
          </p:cNvPr>
          <p:cNvSpPr txBox="1"/>
          <p:nvPr/>
        </p:nvSpPr>
        <p:spPr>
          <a:xfrm>
            <a:off x="4842177" y="1460748"/>
            <a:ext cx="3927423" cy="338554"/>
          </a:xfrm>
          <a:prstGeom prst="rect">
            <a:avLst/>
          </a:prstGeom>
          <a:noFill/>
        </p:spPr>
        <p:txBody>
          <a:bodyPr wrap="square" rtlCol="0">
            <a:spAutoFit/>
          </a:bodyPr>
          <a:lstStyle/>
          <a:p>
            <a:r>
              <a:rPr lang="sv-SE" sz="1600" dirty="0">
                <a:solidFill>
                  <a:schemeClr val="tx2"/>
                </a:solidFill>
                <a:hlinkClick r:id="rId2"/>
              </a:rPr>
              <a:t>https://www.hkr.se/internationalweek2023</a:t>
            </a:r>
            <a:endParaRPr lang="sv-SE" sz="1600" dirty="0">
              <a:solidFill>
                <a:schemeClr val="tx2"/>
              </a:solidFill>
            </a:endParaRPr>
          </a:p>
        </p:txBody>
      </p:sp>
    </p:spTree>
    <p:extLst>
      <p:ext uri="{BB962C8B-B14F-4D97-AF65-F5344CB8AC3E}">
        <p14:creationId xmlns:p14="http://schemas.microsoft.com/office/powerpoint/2010/main" val="1116424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91788CC-9572-216C-94B9-9953DD83A389}"/>
              </a:ext>
            </a:extLst>
          </p:cNvPr>
          <p:cNvSpPr>
            <a:spLocks noGrp="1"/>
          </p:cNvSpPr>
          <p:nvPr>
            <p:ph type="ctrTitle"/>
          </p:nvPr>
        </p:nvSpPr>
        <p:spPr/>
        <p:txBody>
          <a:bodyPr/>
          <a:lstStyle/>
          <a:p>
            <a:r>
              <a:rPr lang="sv-SE" dirty="0"/>
              <a:t>Contact:</a:t>
            </a:r>
            <a:br>
              <a:rPr lang="sv-SE" dirty="0"/>
            </a:br>
            <a:r>
              <a:rPr lang="sv-SE" dirty="0" err="1"/>
              <a:t>pia.thornberg@hkr.se</a:t>
            </a:r>
            <a:endParaRPr lang="sv-SE" dirty="0"/>
          </a:p>
        </p:txBody>
      </p:sp>
    </p:spTree>
    <p:extLst>
      <p:ext uri="{BB962C8B-B14F-4D97-AF65-F5344CB8AC3E}">
        <p14:creationId xmlns:p14="http://schemas.microsoft.com/office/powerpoint/2010/main" val="2607190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2" descr="En bild som visar text&#10;&#10;Automatiskt genererad beskrivning">
            <a:extLst>
              <a:ext uri="{FF2B5EF4-FFF2-40B4-BE49-F238E27FC236}">
                <a16:creationId xmlns:a16="http://schemas.microsoft.com/office/drawing/2014/main" id="{BB6407CA-5619-C746-86DA-77C174F0CEF7}"/>
              </a:ext>
            </a:extLst>
          </p:cNvPr>
          <p:cNvPicPr>
            <a:picLocks noChangeAspect="1"/>
          </p:cNvPicPr>
          <p:nvPr/>
        </p:nvPicPr>
        <p:blipFill>
          <a:blip r:embed="rId3"/>
          <a:stretch>
            <a:fillRect/>
          </a:stretch>
        </p:blipFill>
        <p:spPr>
          <a:xfrm>
            <a:off x="3198238" y="1877550"/>
            <a:ext cx="2743200" cy="1936376"/>
          </a:xfrm>
          <a:prstGeom prst="rect">
            <a:avLst/>
          </a:prstGeom>
        </p:spPr>
      </p:pic>
    </p:spTree>
    <p:extLst>
      <p:ext uri="{BB962C8B-B14F-4D97-AF65-F5344CB8AC3E}">
        <p14:creationId xmlns:p14="http://schemas.microsoft.com/office/powerpoint/2010/main" val="571956692"/>
      </p:ext>
    </p:extLst>
  </p:cSld>
  <p:clrMapOvr>
    <a:masterClrMapping/>
  </p:clrMapOvr>
</p:sld>
</file>

<file path=ppt/theme/theme1.xml><?xml version="1.0" encoding="utf-8"?>
<a:theme xmlns:a="http://schemas.openxmlformats.org/drawingml/2006/main" name="HKRsvensk2016">
  <a:themeElements>
    <a:clrScheme name="Egen 1">
      <a:dk1>
        <a:srgbClr val="000000"/>
      </a:dk1>
      <a:lt1>
        <a:srgbClr val="FFFFFF"/>
      </a:lt1>
      <a:dk2>
        <a:srgbClr val="50AA00"/>
      </a:dk2>
      <a:lt2>
        <a:srgbClr val="FFFFFF"/>
      </a:lt2>
      <a:accent1>
        <a:srgbClr val="50AA00"/>
      </a:accent1>
      <a:accent2>
        <a:srgbClr val="148200"/>
      </a:accent2>
      <a:accent3>
        <a:srgbClr val="005A00"/>
      </a:accent3>
      <a:accent4>
        <a:srgbClr val="6E6E6E"/>
      </a:accent4>
      <a:accent5>
        <a:srgbClr val="A0A0A0"/>
      </a:accent5>
      <a:accent6>
        <a:srgbClr val="E10082"/>
      </a:accent6>
      <a:hlink>
        <a:srgbClr val="0A8200"/>
      </a:hlink>
      <a:folHlink>
        <a:srgbClr val="005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61728cc-f8de-4546-bc23-5f5fdbb4708e" xsi:nil="true"/>
    <lcf76f155ced4ddcb4097134ff3c332f xmlns="a27dfd0f-a6f2-4712-9137-d9a404cddc60">
      <Terms xmlns="http://schemas.microsoft.com/office/infopath/2007/PartnerControls"/>
    </lcf76f155ced4ddcb4097134ff3c332f>
    <Datum xmlns="a27dfd0f-a6f2-4712-9137-d9a404cddc60">2019-01-08T01:00:00+00:00</Datum>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30AFD53EA4FAC4B93D1BAD879B4B205" ma:contentTypeVersion="19" ma:contentTypeDescription="Skapa ett nytt dokument." ma:contentTypeScope="" ma:versionID="950b3faef5d8f27612e5f583865e9948">
  <xsd:schema xmlns:xsd="http://www.w3.org/2001/XMLSchema" xmlns:xs="http://www.w3.org/2001/XMLSchema" xmlns:p="http://schemas.microsoft.com/office/2006/metadata/properties" xmlns:ns2="a27dfd0f-a6f2-4712-9137-d9a404cddc60" xmlns:ns3="661728cc-f8de-4546-bc23-5f5fdbb4708e" targetNamespace="http://schemas.microsoft.com/office/2006/metadata/properties" ma:root="true" ma:fieldsID="9f17fef832b22004f9973a59c443db6c" ns2:_="" ns3:_="">
    <xsd:import namespace="a27dfd0f-a6f2-4712-9137-d9a404cddc60"/>
    <xsd:import namespace="661728cc-f8de-4546-bc23-5f5fdbb4708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Datum"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dfd0f-a6f2-4712-9137-d9a404cddc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Datum" ma:index="13" nillable="true" ma:displayName="Datum" ma:default="2019-01-08T01:00:00Z" ma:description="Datum möte" ma:format="DateOnly" ma:internalName="Datum">
      <xsd:simpleType>
        <xsd:restriction base="dms:DateTim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ildmarkeringar" ma:readOnly="false" ma:fieldId="{5cf76f15-5ced-4ddc-b409-7134ff3c332f}" ma:taxonomyMulti="true" ma:sspId="7b39c0b7-3c9c-4b39-ade0-66cfcf86f43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61728cc-f8de-4546-bc23-5f5fdbb4708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f1ad556-de36-4b03-858a-c66ebca6ffac}" ma:internalName="TaxCatchAll" ma:showField="CatchAllData" ma:web="5d024ade-3791-46a7-9cec-16b154d5b1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F91B3D-EC90-430A-AB1E-F0238E505E8F}">
  <ds:schemaRefs>
    <ds:schemaRef ds:uri="http://purl.org/dc/elements/1.1/"/>
    <ds:schemaRef ds:uri="http://purl.org/dc/dcmitype/"/>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schemas.microsoft.com/office/infopath/2007/PartnerControls"/>
    <ds:schemaRef ds:uri="661728cc-f8de-4546-bc23-5f5fdbb4708e"/>
    <ds:schemaRef ds:uri="a27dfd0f-a6f2-4712-9137-d9a404cddc60"/>
  </ds:schemaRefs>
</ds:datastoreItem>
</file>

<file path=customXml/itemProps2.xml><?xml version="1.0" encoding="utf-8"?>
<ds:datastoreItem xmlns:ds="http://schemas.openxmlformats.org/officeDocument/2006/customXml" ds:itemID="{D28E330F-FAEB-43BD-88E9-B921C1D5AE7B}">
  <ds:schemaRefs>
    <ds:schemaRef ds:uri="http://schemas.microsoft.com/sharepoint/v3/contenttype/forms"/>
  </ds:schemaRefs>
</ds:datastoreItem>
</file>

<file path=customXml/itemProps3.xml><?xml version="1.0" encoding="utf-8"?>
<ds:datastoreItem xmlns:ds="http://schemas.openxmlformats.org/officeDocument/2006/customXml" ds:itemID="{50B04232-922D-45A8-AEF3-72E67DEA83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dfd0f-a6f2-4712-9137-d9a404cddc60"/>
    <ds:schemaRef ds:uri="661728cc-f8de-4546-bc23-5f5fdbb470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{25865212-2B97-4C4B-A2F4-19CCBB278AA8}tf16401378</Template>
  <TotalTime>2898</TotalTime>
  <Words>926</Words>
  <Application>Microsoft Macintosh PowerPoint</Application>
  <PresentationFormat>Bildspel på skärmen (16:9)</PresentationFormat>
  <Paragraphs>118</Paragraphs>
  <Slides>19</Slides>
  <Notes>13</Notes>
  <HiddenSlides>0</HiddenSlides>
  <MMClips>1</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19</vt:i4>
      </vt:variant>
    </vt:vector>
  </HeadingPairs>
  <TitlesOfParts>
    <vt:vector size="23" baseType="lpstr">
      <vt:lpstr>Arial</vt:lpstr>
      <vt:lpstr>Calibri</vt:lpstr>
      <vt:lpstr>Ink Free</vt:lpstr>
      <vt:lpstr>HKRsvensk2016</vt:lpstr>
      <vt:lpstr>ETEN – September-meeting 20-22 September 2023</vt:lpstr>
      <vt:lpstr>PowerPoint-presentation</vt:lpstr>
      <vt:lpstr>PowerPoint-presentation</vt:lpstr>
      <vt:lpstr>PowerPoint-presentation</vt:lpstr>
      <vt:lpstr>Areas of education</vt:lpstr>
      <vt:lpstr>PowerPoint-presentation</vt:lpstr>
      <vt:lpstr>PowerPoint-presentation</vt:lpstr>
      <vt:lpstr>PowerPoint-presentation</vt:lpstr>
      <vt:lpstr>PowerPoint-presentation</vt:lpstr>
      <vt:lpstr>How to get to Kristianstad</vt:lpstr>
      <vt:lpstr>PowerPoint-presentation</vt:lpstr>
      <vt:lpstr>Program </vt:lpstr>
      <vt:lpstr>PowerPoint-presentation</vt:lpstr>
      <vt:lpstr>PowerPoint-presentation</vt:lpstr>
      <vt:lpstr>PowerPoint-presentation</vt:lpstr>
      <vt:lpstr>Registration</vt:lpstr>
      <vt:lpstr>International week 18-21 Sept</vt:lpstr>
      <vt:lpstr>Contact: pia.thornberg@hkr.se</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till  Högskolan Kristianstad</dc:title>
  <dc:creator>Tobias Grahn</dc:creator>
  <cp:lastModifiedBy>Pia Thornberg</cp:lastModifiedBy>
  <cp:revision>31</cp:revision>
  <dcterms:created xsi:type="dcterms:W3CDTF">2020-06-01T07:46:10Z</dcterms:created>
  <dcterms:modified xsi:type="dcterms:W3CDTF">2023-04-13T07:13:39Z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0x010100D1C4292F4E174446B1E0FEC2757545D2</vt:lpwstr>
  </property>
  <property fmtid="{D5CDD505-2E9C-101B-9397-08002B2CF9AE}" pid="3" name="MSIP_Label_9144ccec-98ca-4847-b090-103d5c6592f4_Enabled">
    <vt:lpwstr>true</vt:lpwstr>
  </property>
  <property fmtid="{D5CDD505-2E9C-101B-9397-08002B2CF9AE}" pid="4" name="MSIP_Label_9144ccec-98ca-4847-b090-103d5c6592f4_SetDate">
    <vt:lpwstr>2021-04-16T06:05:06Z</vt:lpwstr>
  </property>
  <property fmtid="{D5CDD505-2E9C-101B-9397-08002B2CF9AE}" pid="5" name="MSIP_Label_9144ccec-98ca-4847-b090-103d5c6592f4_Method">
    <vt:lpwstr>Privileged</vt:lpwstr>
  </property>
  <property fmtid="{D5CDD505-2E9C-101B-9397-08002B2CF9AE}" pid="6" name="MSIP_Label_9144ccec-98ca-4847-b090-103d5c6592f4_Name">
    <vt:lpwstr>Information class 1</vt:lpwstr>
  </property>
  <property fmtid="{D5CDD505-2E9C-101B-9397-08002B2CF9AE}" pid="7" name="MSIP_Label_9144ccec-98ca-4847-b090-103d5c6592f4_SiteId">
    <vt:lpwstr>fb665cd7-b4b7-4578-8a42-29ff69176bdf</vt:lpwstr>
  </property>
  <property fmtid="{D5CDD505-2E9C-101B-9397-08002B2CF9AE}" pid="8" name="MSIP_Label_9144ccec-98ca-4847-b090-103d5c6592f4_ActionId">
    <vt:lpwstr>b399f0da-bbcd-4a37-8ea1-c59703eaf3f3</vt:lpwstr>
  </property>
  <property fmtid="{D5CDD505-2E9C-101B-9397-08002B2CF9AE}" pid="9" name="MSIP_Label_9144ccec-98ca-4847-b090-103d5c6592f4_ContentBits">
    <vt:lpwstr>0</vt:lpwstr>
  </property>
</Properties>
</file>