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3"/>
  </p:sldMasterIdLst>
  <p:notesMasterIdLst>
    <p:notesMasterId r:id="rId19"/>
  </p:notesMasterIdLst>
  <p:sldIdLst>
    <p:sldId id="333" r:id="rId4"/>
    <p:sldId id="328" r:id="rId5"/>
    <p:sldId id="331" r:id="rId6"/>
    <p:sldId id="259" r:id="rId7"/>
    <p:sldId id="257" r:id="rId8"/>
    <p:sldId id="260" r:id="rId9"/>
    <p:sldId id="261" r:id="rId10"/>
    <p:sldId id="320" r:id="rId11"/>
    <p:sldId id="319" r:id="rId12"/>
    <p:sldId id="330" r:id="rId13"/>
    <p:sldId id="318" r:id="rId14"/>
    <p:sldId id="332" r:id="rId15"/>
    <p:sldId id="321" r:id="rId16"/>
    <p:sldId id="329" r:id="rId17"/>
    <p:sldId id="274"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Forfatter" initials="F"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5" d="100"/>
          <a:sy n="55" d="100"/>
        </p:scale>
        <p:origin x="1096" y="3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7-06-12T11:06:31.146" idx="1">
    <p:pos x="10" y="10"/>
    <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5AE35D-EA88-4639-8986-E5F1F712873A}"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da-DK"/>
        </a:p>
      </dgm:t>
    </dgm:pt>
    <dgm:pt modelId="{5CAAE0F3-8798-4F49-A359-1A4384CF3B88}">
      <dgm:prSet/>
      <dgm:spPr/>
      <dgm:t>
        <a:bodyPr/>
        <a:lstStyle/>
        <a:p>
          <a:endParaRPr lang="da-DK"/>
        </a:p>
      </dgm:t>
    </dgm:pt>
    <dgm:pt modelId="{5A332E17-10FD-4F8D-BAA9-8FEEE70649EA}" type="parTrans" cxnId="{B8B7F19D-7222-4AC5-89FE-308210DB55A6}">
      <dgm:prSet/>
      <dgm:spPr/>
      <dgm:t>
        <a:bodyPr/>
        <a:lstStyle/>
        <a:p>
          <a:endParaRPr lang="da-DK"/>
        </a:p>
      </dgm:t>
    </dgm:pt>
    <dgm:pt modelId="{F9FA5F02-40B9-41D5-BA1F-483AEC264180}" type="sibTrans" cxnId="{B8B7F19D-7222-4AC5-89FE-308210DB55A6}">
      <dgm:prSet/>
      <dgm:spPr/>
      <dgm:t>
        <a:bodyPr/>
        <a:lstStyle/>
        <a:p>
          <a:endParaRPr lang="da-DK"/>
        </a:p>
      </dgm:t>
    </dgm:pt>
    <dgm:pt modelId="{EE1D9A86-0A49-4323-9799-B17166A21885}" type="pres">
      <dgm:prSet presAssocID="{965AE35D-EA88-4639-8986-E5F1F712873A}" presName="arrowDiagram" presStyleCnt="0">
        <dgm:presLayoutVars>
          <dgm:chMax val="5"/>
          <dgm:dir/>
          <dgm:resizeHandles val="exact"/>
        </dgm:presLayoutVars>
      </dgm:prSet>
      <dgm:spPr/>
    </dgm:pt>
    <dgm:pt modelId="{8D2AD11D-B2AA-41E5-BD4F-111D562B56D2}" type="pres">
      <dgm:prSet presAssocID="{965AE35D-EA88-4639-8986-E5F1F712873A}" presName="arrow" presStyleLbl="bgShp" presStyleIdx="0" presStyleCnt="1" custScaleX="93543" custLinFactNeighborX="388"/>
      <dgm:spPr/>
    </dgm:pt>
    <dgm:pt modelId="{7BE2DA0E-A29B-4AB7-A6BA-464B3827B869}" type="pres">
      <dgm:prSet presAssocID="{965AE35D-EA88-4639-8986-E5F1F712873A}" presName="arrowDiagram1" presStyleCnt="0">
        <dgm:presLayoutVars>
          <dgm:bulletEnabled val="1"/>
        </dgm:presLayoutVars>
      </dgm:prSet>
      <dgm:spPr/>
    </dgm:pt>
    <dgm:pt modelId="{3B81647F-EC59-42C8-9465-578C63E2FAB7}" type="pres">
      <dgm:prSet presAssocID="{5CAAE0F3-8798-4F49-A359-1A4384CF3B88}" presName="bullet1" presStyleLbl="node1" presStyleIdx="0" presStyleCnt="1" custLinFactNeighborX="-66822" custLinFactNeighborY="-53"/>
      <dgm:spPr/>
    </dgm:pt>
    <dgm:pt modelId="{3008C442-EA71-402C-A5A9-D17AE40B1BB3}" type="pres">
      <dgm:prSet presAssocID="{5CAAE0F3-8798-4F49-A359-1A4384CF3B88}" presName="textBox1" presStyleLbl="revTx" presStyleIdx="0" presStyleCnt="1">
        <dgm:presLayoutVars>
          <dgm:bulletEnabled val="1"/>
        </dgm:presLayoutVars>
      </dgm:prSet>
      <dgm:spPr/>
    </dgm:pt>
  </dgm:ptLst>
  <dgm:cxnLst>
    <dgm:cxn modelId="{64E6B745-B555-4268-892E-2DD44560094D}" type="presOf" srcId="{965AE35D-EA88-4639-8986-E5F1F712873A}" destId="{EE1D9A86-0A49-4323-9799-B17166A21885}" srcOrd="0" destOrd="0" presId="urn:microsoft.com/office/officeart/2005/8/layout/arrow2"/>
    <dgm:cxn modelId="{B8B7F19D-7222-4AC5-89FE-308210DB55A6}" srcId="{965AE35D-EA88-4639-8986-E5F1F712873A}" destId="{5CAAE0F3-8798-4F49-A359-1A4384CF3B88}" srcOrd="0" destOrd="0" parTransId="{5A332E17-10FD-4F8D-BAA9-8FEEE70649EA}" sibTransId="{F9FA5F02-40B9-41D5-BA1F-483AEC264180}"/>
    <dgm:cxn modelId="{CF6C79F3-2ED4-45C9-84E6-77AA844A635C}" type="presOf" srcId="{5CAAE0F3-8798-4F49-A359-1A4384CF3B88}" destId="{3008C442-EA71-402C-A5A9-D17AE40B1BB3}" srcOrd="0" destOrd="0" presId="urn:microsoft.com/office/officeart/2005/8/layout/arrow2"/>
    <dgm:cxn modelId="{B5CBBF88-C99A-4F3E-B151-88738EDB5572}" type="presParOf" srcId="{EE1D9A86-0A49-4323-9799-B17166A21885}" destId="{8D2AD11D-B2AA-41E5-BD4F-111D562B56D2}" srcOrd="0" destOrd="0" presId="urn:microsoft.com/office/officeart/2005/8/layout/arrow2"/>
    <dgm:cxn modelId="{7DC1F859-6324-4212-A4D6-2B06954706E3}" type="presParOf" srcId="{EE1D9A86-0A49-4323-9799-B17166A21885}" destId="{7BE2DA0E-A29B-4AB7-A6BA-464B3827B869}" srcOrd="1" destOrd="0" presId="urn:microsoft.com/office/officeart/2005/8/layout/arrow2"/>
    <dgm:cxn modelId="{C9D65748-3A32-44D1-81EE-82C6B7FA66BE}" type="presParOf" srcId="{7BE2DA0E-A29B-4AB7-A6BA-464B3827B869}" destId="{3B81647F-EC59-42C8-9465-578C63E2FAB7}" srcOrd="0" destOrd="0" presId="urn:microsoft.com/office/officeart/2005/8/layout/arrow2"/>
    <dgm:cxn modelId="{1B3C883D-6DBD-4602-9857-B51B351BD78D}" type="presParOf" srcId="{7BE2DA0E-A29B-4AB7-A6BA-464B3827B869}" destId="{3008C442-EA71-402C-A5A9-D17AE40B1BB3}" srcOrd="1"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7B504E-C8AA-4D28-90FC-2C900099E27E}"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da-DK"/>
        </a:p>
      </dgm:t>
    </dgm:pt>
    <dgm:pt modelId="{E9051403-0467-4C3C-8D4D-59F32572D9CF}">
      <dgm:prSet phldrT="[Tekst]" custT="1"/>
      <dgm:spPr/>
      <dgm:t>
        <a:bodyPr/>
        <a:lstStyle/>
        <a:p>
          <a:r>
            <a:rPr lang="da-DK" sz="1200" b="1" dirty="0"/>
            <a:t>1. OOOMMMGGG, Do I </a:t>
          </a:r>
          <a:r>
            <a:rPr lang="da-DK" sz="1200" b="1" dirty="0" err="1"/>
            <a:t>really</a:t>
          </a:r>
          <a:r>
            <a:rPr lang="da-DK" sz="1200" b="1" dirty="0"/>
            <a:t> sound like </a:t>
          </a:r>
          <a:r>
            <a:rPr lang="da-DK" sz="1200" b="1" dirty="0" err="1"/>
            <a:t>that</a:t>
          </a:r>
          <a:r>
            <a:rPr lang="da-DK" sz="1200" b="1" dirty="0"/>
            <a:t>? </a:t>
          </a:r>
        </a:p>
        <a:p>
          <a:r>
            <a:rPr lang="da-DK" sz="1400" dirty="0"/>
            <a:t>I </a:t>
          </a:r>
          <a:r>
            <a:rPr lang="da-DK" sz="1400" dirty="0" err="1"/>
            <a:t>see</a:t>
          </a:r>
          <a:r>
            <a:rPr lang="da-DK" sz="1400" dirty="0"/>
            <a:t> </a:t>
          </a:r>
          <a:r>
            <a:rPr lang="da-DK" sz="1400" dirty="0" err="1"/>
            <a:t>myself</a:t>
          </a:r>
          <a:endParaRPr lang="da-DK" sz="1400" dirty="0"/>
        </a:p>
        <a:p>
          <a:r>
            <a:rPr lang="da-DK" sz="1400" dirty="0"/>
            <a:t>Focus on </a:t>
          </a:r>
          <a:r>
            <a:rPr lang="da-DK" sz="1400" dirty="0" err="1"/>
            <a:t>appearance</a:t>
          </a:r>
          <a:r>
            <a:rPr lang="da-DK" sz="1400" dirty="0"/>
            <a:t> and looks</a:t>
          </a:r>
        </a:p>
        <a:p>
          <a:r>
            <a:rPr lang="da-DK" sz="1400" dirty="0"/>
            <a:t>An </a:t>
          </a:r>
          <a:r>
            <a:rPr lang="da-DK" sz="1400" dirty="0" err="1"/>
            <a:t>outside</a:t>
          </a:r>
          <a:r>
            <a:rPr lang="da-DK" sz="1400" dirty="0"/>
            <a:t>-view with and by </a:t>
          </a:r>
          <a:r>
            <a:rPr lang="da-DK" sz="1400" dirty="0" err="1"/>
            <a:t>oneself</a:t>
          </a:r>
          <a:endParaRPr lang="da-DK" sz="1400" dirty="0"/>
        </a:p>
      </dgm:t>
    </dgm:pt>
    <dgm:pt modelId="{EFD28FE7-31CC-4FE3-9B52-FC6E04A89598}" type="parTrans" cxnId="{2E956C94-E8B1-4D14-B16C-E91D7090CBAA}">
      <dgm:prSet/>
      <dgm:spPr/>
      <dgm:t>
        <a:bodyPr/>
        <a:lstStyle/>
        <a:p>
          <a:endParaRPr lang="da-DK"/>
        </a:p>
      </dgm:t>
    </dgm:pt>
    <dgm:pt modelId="{CB16ACDC-C0A6-405A-A489-EE5AC0E48C52}" type="sibTrans" cxnId="{2E956C94-E8B1-4D14-B16C-E91D7090CBAA}">
      <dgm:prSet/>
      <dgm:spPr/>
      <dgm:t>
        <a:bodyPr/>
        <a:lstStyle/>
        <a:p>
          <a:endParaRPr lang="da-DK"/>
        </a:p>
      </dgm:t>
    </dgm:pt>
    <dgm:pt modelId="{D36FB5FA-9B20-4014-AFEC-3D225244DB5A}">
      <dgm:prSet phldrT="[Tekst]" custT="1"/>
      <dgm:spPr/>
      <dgm:t>
        <a:bodyPr/>
        <a:lstStyle/>
        <a:p>
          <a:r>
            <a:rPr lang="da-DK" sz="1200" b="1" dirty="0"/>
            <a:t>2.  Look </a:t>
          </a:r>
          <a:r>
            <a:rPr lang="da-DK" sz="1200" b="1" dirty="0" err="1"/>
            <a:t>what</a:t>
          </a:r>
          <a:r>
            <a:rPr lang="da-DK" sz="1200" b="1" dirty="0"/>
            <a:t> I did!</a:t>
          </a:r>
        </a:p>
        <a:p>
          <a:r>
            <a:rPr lang="da-DK" sz="1400" dirty="0" err="1"/>
            <a:t>Showing</a:t>
          </a:r>
          <a:r>
            <a:rPr lang="da-DK" sz="1400" dirty="0"/>
            <a:t> it to </a:t>
          </a:r>
          <a:r>
            <a:rPr lang="da-DK" sz="1400" dirty="0" err="1"/>
            <a:t>others</a:t>
          </a:r>
          <a:r>
            <a:rPr lang="da-DK" sz="1400" dirty="0"/>
            <a:t> (</a:t>
          </a:r>
          <a:r>
            <a:rPr lang="da-DK" sz="1400" dirty="0" err="1"/>
            <a:t>counselor</a:t>
          </a:r>
          <a:r>
            <a:rPr lang="da-DK" sz="1400" dirty="0"/>
            <a:t> and </a:t>
          </a:r>
          <a:r>
            <a:rPr lang="da-DK" sz="1400" dirty="0" err="1"/>
            <a:t>fellow</a:t>
          </a:r>
          <a:r>
            <a:rPr lang="da-DK" sz="1400" dirty="0"/>
            <a:t> students)</a:t>
          </a:r>
        </a:p>
        <a:p>
          <a:r>
            <a:rPr lang="da-DK" sz="1400" dirty="0"/>
            <a:t>Focus on actions and </a:t>
          </a:r>
          <a:r>
            <a:rPr lang="da-DK" sz="1400" dirty="0" err="1"/>
            <a:t>possible</a:t>
          </a:r>
          <a:r>
            <a:rPr lang="da-DK" sz="1400" dirty="0"/>
            <a:t> </a:t>
          </a:r>
          <a:r>
            <a:rPr lang="da-DK" sz="1400" dirty="0" err="1"/>
            <a:t>improvements</a:t>
          </a:r>
          <a:endParaRPr lang="da-DK" sz="1400" dirty="0"/>
        </a:p>
        <a:p>
          <a:endParaRPr lang="da-DK" sz="1400" dirty="0"/>
        </a:p>
        <a:p>
          <a:r>
            <a:rPr lang="da-DK" sz="1400" dirty="0"/>
            <a:t>An </a:t>
          </a:r>
          <a:r>
            <a:rPr lang="da-DK" sz="1400" dirty="0" err="1"/>
            <a:t>outside</a:t>
          </a:r>
          <a:r>
            <a:rPr lang="da-DK" sz="1400" dirty="0"/>
            <a:t> view of </a:t>
          </a:r>
          <a:r>
            <a:rPr lang="da-DK" sz="1400" dirty="0" err="1"/>
            <a:t>self</a:t>
          </a:r>
          <a:r>
            <a:rPr lang="da-DK" sz="1400" dirty="0"/>
            <a:t> as by </a:t>
          </a:r>
          <a:r>
            <a:rPr lang="da-DK" sz="1400" dirty="0" err="1"/>
            <a:t>others</a:t>
          </a:r>
          <a:endParaRPr lang="da-DK" sz="1400" dirty="0"/>
        </a:p>
      </dgm:t>
    </dgm:pt>
    <dgm:pt modelId="{1A991F86-622A-4C6C-B03D-66236D91F8A7}" type="parTrans" cxnId="{8F9D9418-6315-476E-A02B-86B2215EBE1A}">
      <dgm:prSet/>
      <dgm:spPr/>
      <dgm:t>
        <a:bodyPr/>
        <a:lstStyle/>
        <a:p>
          <a:endParaRPr lang="da-DK"/>
        </a:p>
      </dgm:t>
    </dgm:pt>
    <dgm:pt modelId="{0AC0FE7D-8355-44AB-A4F2-C5D04EDB5A7A}" type="sibTrans" cxnId="{8F9D9418-6315-476E-A02B-86B2215EBE1A}">
      <dgm:prSet/>
      <dgm:spPr/>
      <dgm:t>
        <a:bodyPr/>
        <a:lstStyle/>
        <a:p>
          <a:endParaRPr lang="da-DK"/>
        </a:p>
      </dgm:t>
    </dgm:pt>
    <dgm:pt modelId="{E0B07263-ADA6-499A-89EA-AD2567E65C25}">
      <dgm:prSet phldrT="[Tekst]" custT="1"/>
      <dgm:spPr/>
      <dgm:t>
        <a:bodyPr/>
        <a:lstStyle/>
        <a:p>
          <a:endParaRPr lang="da-DK" sz="1200" b="1" dirty="0"/>
        </a:p>
        <a:p>
          <a:r>
            <a:rPr lang="da-DK" sz="1200" b="1" dirty="0"/>
            <a:t>3. </a:t>
          </a:r>
          <a:r>
            <a:rPr lang="da-DK" sz="1200" b="1" dirty="0" err="1"/>
            <a:t>Pedagogical</a:t>
          </a:r>
          <a:r>
            <a:rPr lang="da-DK" sz="1200" b="1" dirty="0"/>
            <a:t>/professional </a:t>
          </a:r>
          <a:r>
            <a:rPr lang="da-DK" sz="1200" b="1" dirty="0" err="1"/>
            <a:t>expertice</a:t>
          </a:r>
          <a:r>
            <a:rPr lang="da-DK" sz="1200" b="1" dirty="0"/>
            <a:t> and </a:t>
          </a:r>
          <a:r>
            <a:rPr lang="da-DK" sz="1200" b="1" dirty="0" err="1"/>
            <a:t>knowledge</a:t>
          </a:r>
          <a:endParaRPr lang="da-DK" sz="1200" b="1" dirty="0"/>
        </a:p>
        <a:p>
          <a:endParaRPr lang="da-DK" sz="1200" b="1" dirty="0"/>
        </a:p>
        <a:p>
          <a:r>
            <a:rPr lang="da-DK" sz="1400" dirty="0" err="1"/>
            <a:t>What</a:t>
          </a:r>
          <a:r>
            <a:rPr lang="da-DK" sz="1400" dirty="0"/>
            <a:t> </a:t>
          </a:r>
          <a:r>
            <a:rPr lang="da-DK" sz="1400" dirty="0" err="1"/>
            <a:t>happens</a:t>
          </a:r>
          <a:r>
            <a:rPr lang="da-DK" sz="1400" dirty="0"/>
            <a:t> on the film is an </a:t>
          </a:r>
          <a:r>
            <a:rPr lang="da-DK" sz="1400" dirty="0" err="1"/>
            <a:t>expression</a:t>
          </a:r>
          <a:r>
            <a:rPr lang="da-DK" sz="1400" dirty="0"/>
            <a:t> of a </a:t>
          </a:r>
          <a:r>
            <a:rPr lang="da-DK" sz="1400" dirty="0" err="1"/>
            <a:t>certain</a:t>
          </a:r>
          <a:r>
            <a:rPr lang="da-DK" sz="1400" dirty="0"/>
            <a:t> professional </a:t>
          </a:r>
          <a:r>
            <a:rPr lang="da-DK" sz="1400" dirty="0" err="1"/>
            <a:t>expertice</a:t>
          </a:r>
          <a:r>
            <a:rPr lang="da-DK" sz="1400" dirty="0"/>
            <a:t>  </a:t>
          </a:r>
        </a:p>
        <a:p>
          <a:endParaRPr lang="da-DK" sz="1400" dirty="0"/>
        </a:p>
        <a:p>
          <a:r>
            <a:rPr lang="da-DK" sz="1400" dirty="0"/>
            <a:t>How </a:t>
          </a:r>
          <a:r>
            <a:rPr lang="da-DK" sz="1400" dirty="0" err="1"/>
            <a:t>can</a:t>
          </a:r>
          <a:r>
            <a:rPr lang="da-DK" sz="1400" dirty="0"/>
            <a:t> </a:t>
          </a:r>
          <a:r>
            <a:rPr lang="da-DK" sz="1400" dirty="0" err="1"/>
            <a:t>we</a:t>
          </a:r>
          <a:r>
            <a:rPr lang="da-DK" sz="1400" dirty="0"/>
            <a:t> understand it and </a:t>
          </a:r>
          <a:r>
            <a:rPr lang="da-DK" sz="1400" dirty="0" err="1"/>
            <a:t>reflect</a:t>
          </a:r>
          <a:r>
            <a:rPr lang="da-DK" sz="1400" dirty="0"/>
            <a:t> on it </a:t>
          </a:r>
          <a:r>
            <a:rPr lang="da-DK" sz="1400" dirty="0" err="1"/>
            <a:t>together</a:t>
          </a:r>
          <a:r>
            <a:rPr lang="da-DK" sz="1400" dirty="0"/>
            <a:t>.</a:t>
          </a:r>
        </a:p>
        <a:p>
          <a:r>
            <a:rPr lang="da-DK" sz="1400" dirty="0"/>
            <a:t>A </a:t>
          </a:r>
          <a:r>
            <a:rPr lang="da-DK" sz="1400" dirty="0" err="1"/>
            <a:t>other</a:t>
          </a:r>
          <a:r>
            <a:rPr lang="da-DK" sz="1400" dirty="0"/>
            <a:t> view by </a:t>
          </a:r>
          <a:r>
            <a:rPr lang="da-DK" sz="1400" dirty="0" err="1"/>
            <a:t>me</a:t>
          </a:r>
          <a:r>
            <a:rPr lang="da-DK" sz="1400" dirty="0"/>
            <a:t> and </a:t>
          </a:r>
          <a:r>
            <a:rPr lang="da-DK" sz="1400" dirty="0" err="1"/>
            <a:t>others</a:t>
          </a:r>
          <a:r>
            <a:rPr lang="da-DK" sz="1400" dirty="0"/>
            <a:t>. Not </a:t>
          </a:r>
          <a:r>
            <a:rPr lang="da-DK" sz="1400" dirty="0" err="1"/>
            <a:t>me</a:t>
          </a:r>
          <a:r>
            <a:rPr lang="da-DK" sz="1400" dirty="0"/>
            <a:t>, but ‘just’ a professional</a:t>
          </a:r>
        </a:p>
      </dgm:t>
    </dgm:pt>
    <dgm:pt modelId="{3D14E5B4-1A9B-4070-8740-9482779F5A7D}" type="parTrans" cxnId="{F85DFD72-F7F5-4A91-A35C-9C13CF1B768F}">
      <dgm:prSet/>
      <dgm:spPr/>
      <dgm:t>
        <a:bodyPr/>
        <a:lstStyle/>
        <a:p>
          <a:endParaRPr lang="da-DK"/>
        </a:p>
      </dgm:t>
    </dgm:pt>
    <dgm:pt modelId="{21F3F984-5FED-42EC-992A-1A710F0E95FF}" type="sibTrans" cxnId="{F85DFD72-F7F5-4A91-A35C-9C13CF1B768F}">
      <dgm:prSet/>
      <dgm:spPr/>
      <dgm:t>
        <a:bodyPr/>
        <a:lstStyle/>
        <a:p>
          <a:endParaRPr lang="da-DK"/>
        </a:p>
      </dgm:t>
    </dgm:pt>
    <dgm:pt modelId="{D9E0759E-0F53-41D4-BAA1-FED09371F087}" type="pres">
      <dgm:prSet presAssocID="{467B504E-C8AA-4D28-90FC-2C900099E27E}" presName="rootnode" presStyleCnt="0">
        <dgm:presLayoutVars>
          <dgm:chMax/>
          <dgm:chPref/>
          <dgm:dir/>
          <dgm:animLvl val="lvl"/>
        </dgm:presLayoutVars>
      </dgm:prSet>
      <dgm:spPr/>
    </dgm:pt>
    <dgm:pt modelId="{1E11CCFE-2B80-42A8-BBEF-F7424EE141A2}" type="pres">
      <dgm:prSet presAssocID="{E9051403-0467-4C3C-8D4D-59F32572D9CF}" presName="composite" presStyleCnt="0"/>
      <dgm:spPr/>
    </dgm:pt>
    <dgm:pt modelId="{F5F559DA-3DC5-466C-9B0B-DA56709FA513}" type="pres">
      <dgm:prSet presAssocID="{E9051403-0467-4C3C-8D4D-59F32572D9CF}" presName="LShape" presStyleLbl="alignNode1" presStyleIdx="0" presStyleCnt="5"/>
      <dgm:spPr/>
    </dgm:pt>
    <dgm:pt modelId="{400F36B6-83DC-404E-89F5-5220AED9B12D}" type="pres">
      <dgm:prSet presAssocID="{E9051403-0467-4C3C-8D4D-59F32572D9CF}" presName="ParentText" presStyleLbl="revTx" presStyleIdx="0" presStyleCnt="3">
        <dgm:presLayoutVars>
          <dgm:chMax val="0"/>
          <dgm:chPref val="0"/>
          <dgm:bulletEnabled val="1"/>
        </dgm:presLayoutVars>
      </dgm:prSet>
      <dgm:spPr/>
    </dgm:pt>
    <dgm:pt modelId="{6988C5D2-DC01-42EE-BC40-7DDA2A210608}" type="pres">
      <dgm:prSet presAssocID="{E9051403-0467-4C3C-8D4D-59F32572D9CF}" presName="Triangle" presStyleLbl="alignNode1" presStyleIdx="1" presStyleCnt="5"/>
      <dgm:spPr/>
    </dgm:pt>
    <dgm:pt modelId="{C6292471-ADF0-4D7E-8EFB-B0045D9F8377}" type="pres">
      <dgm:prSet presAssocID="{CB16ACDC-C0A6-405A-A489-EE5AC0E48C52}" presName="sibTrans" presStyleCnt="0"/>
      <dgm:spPr/>
    </dgm:pt>
    <dgm:pt modelId="{191B9B16-898C-4CFF-8CA1-CC054F6AC13C}" type="pres">
      <dgm:prSet presAssocID="{CB16ACDC-C0A6-405A-A489-EE5AC0E48C52}" presName="space" presStyleCnt="0"/>
      <dgm:spPr/>
    </dgm:pt>
    <dgm:pt modelId="{5D7840AB-E69C-4292-BA87-C67B7B13989B}" type="pres">
      <dgm:prSet presAssocID="{D36FB5FA-9B20-4014-AFEC-3D225244DB5A}" presName="composite" presStyleCnt="0"/>
      <dgm:spPr/>
    </dgm:pt>
    <dgm:pt modelId="{48AB5AB8-70E3-408F-9396-0E7AAC7FC2CA}" type="pres">
      <dgm:prSet presAssocID="{D36FB5FA-9B20-4014-AFEC-3D225244DB5A}" presName="LShape" presStyleLbl="alignNode1" presStyleIdx="2" presStyleCnt="5"/>
      <dgm:spPr/>
    </dgm:pt>
    <dgm:pt modelId="{15E01895-463B-4E7E-A86C-B78B083EC2EF}" type="pres">
      <dgm:prSet presAssocID="{D36FB5FA-9B20-4014-AFEC-3D225244DB5A}" presName="ParentText" presStyleLbl="revTx" presStyleIdx="1" presStyleCnt="3">
        <dgm:presLayoutVars>
          <dgm:chMax val="0"/>
          <dgm:chPref val="0"/>
          <dgm:bulletEnabled val="1"/>
        </dgm:presLayoutVars>
      </dgm:prSet>
      <dgm:spPr/>
    </dgm:pt>
    <dgm:pt modelId="{8EBAE4F1-9087-4207-86B2-36889C5C42D7}" type="pres">
      <dgm:prSet presAssocID="{D36FB5FA-9B20-4014-AFEC-3D225244DB5A}" presName="Triangle" presStyleLbl="alignNode1" presStyleIdx="3" presStyleCnt="5"/>
      <dgm:spPr/>
    </dgm:pt>
    <dgm:pt modelId="{C433FCFC-D5AC-40DB-891D-A74407DE8D7C}" type="pres">
      <dgm:prSet presAssocID="{0AC0FE7D-8355-44AB-A4F2-C5D04EDB5A7A}" presName="sibTrans" presStyleCnt="0"/>
      <dgm:spPr/>
    </dgm:pt>
    <dgm:pt modelId="{20748931-EDCF-43A9-AB90-DD2AA7BCF232}" type="pres">
      <dgm:prSet presAssocID="{0AC0FE7D-8355-44AB-A4F2-C5D04EDB5A7A}" presName="space" presStyleCnt="0"/>
      <dgm:spPr/>
    </dgm:pt>
    <dgm:pt modelId="{339114B9-24A8-44AB-8966-458873E41980}" type="pres">
      <dgm:prSet presAssocID="{E0B07263-ADA6-499A-89EA-AD2567E65C25}" presName="composite" presStyleCnt="0"/>
      <dgm:spPr/>
    </dgm:pt>
    <dgm:pt modelId="{ABA7583E-E667-4C31-8D10-4B29730FFCBD}" type="pres">
      <dgm:prSet presAssocID="{E0B07263-ADA6-499A-89EA-AD2567E65C25}" presName="LShape" presStyleLbl="alignNode1" presStyleIdx="4" presStyleCnt="5"/>
      <dgm:spPr/>
    </dgm:pt>
    <dgm:pt modelId="{A1C990E5-566D-4A32-A5BC-F251E314198C}" type="pres">
      <dgm:prSet presAssocID="{E0B07263-ADA6-499A-89EA-AD2567E65C25}" presName="ParentText" presStyleLbl="revTx" presStyleIdx="2" presStyleCnt="3" custScaleY="124423">
        <dgm:presLayoutVars>
          <dgm:chMax val="0"/>
          <dgm:chPref val="0"/>
          <dgm:bulletEnabled val="1"/>
        </dgm:presLayoutVars>
      </dgm:prSet>
      <dgm:spPr/>
    </dgm:pt>
  </dgm:ptLst>
  <dgm:cxnLst>
    <dgm:cxn modelId="{A5E96511-A55D-471F-A4E0-D6A3B961647E}" type="presOf" srcId="{E9051403-0467-4C3C-8D4D-59F32572D9CF}" destId="{400F36B6-83DC-404E-89F5-5220AED9B12D}" srcOrd="0" destOrd="0" presId="urn:microsoft.com/office/officeart/2009/3/layout/StepUpProcess"/>
    <dgm:cxn modelId="{8F9D9418-6315-476E-A02B-86B2215EBE1A}" srcId="{467B504E-C8AA-4D28-90FC-2C900099E27E}" destId="{D36FB5FA-9B20-4014-AFEC-3D225244DB5A}" srcOrd="1" destOrd="0" parTransId="{1A991F86-622A-4C6C-B03D-66236D91F8A7}" sibTransId="{0AC0FE7D-8355-44AB-A4F2-C5D04EDB5A7A}"/>
    <dgm:cxn modelId="{72FB9E21-7D1E-48C6-B8C1-17D23DD6FA8F}" type="presOf" srcId="{D36FB5FA-9B20-4014-AFEC-3D225244DB5A}" destId="{15E01895-463B-4E7E-A86C-B78B083EC2EF}" srcOrd="0" destOrd="0" presId="urn:microsoft.com/office/officeart/2009/3/layout/StepUpProcess"/>
    <dgm:cxn modelId="{F85DFD72-F7F5-4A91-A35C-9C13CF1B768F}" srcId="{467B504E-C8AA-4D28-90FC-2C900099E27E}" destId="{E0B07263-ADA6-499A-89EA-AD2567E65C25}" srcOrd="2" destOrd="0" parTransId="{3D14E5B4-1A9B-4070-8740-9482779F5A7D}" sibTransId="{21F3F984-5FED-42EC-992A-1A710F0E95FF}"/>
    <dgm:cxn modelId="{2E956C94-E8B1-4D14-B16C-E91D7090CBAA}" srcId="{467B504E-C8AA-4D28-90FC-2C900099E27E}" destId="{E9051403-0467-4C3C-8D4D-59F32572D9CF}" srcOrd="0" destOrd="0" parTransId="{EFD28FE7-31CC-4FE3-9B52-FC6E04A89598}" sibTransId="{CB16ACDC-C0A6-405A-A489-EE5AC0E48C52}"/>
    <dgm:cxn modelId="{C8154DD1-6AEA-458A-AA4F-AD1EA78D277E}" type="presOf" srcId="{467B504E-C8AA-4D28-90FC-2C900099E27E}" destId="{D9E0759E-0F53-41D4-BAA1-FED09371F087}" srcOrd="0" destOrd="0" presId="urn:microsoft.com/office/officeart/2009/3/layout/StepUpProcess"/>
    <dgm:cxn modelId="{149D81F3-5AE6-441B-BD3D-80F5E0909674}" type="presOf" srcId="{E0B07263-ADA6-499A-89EA-AD2567E65C25}" destId="{A1C990E5-566D-4A32-A5BC-F251E314198C}" srcOrd="0" destOrd="0" presId="urn:microsoft.com/office/officeart/2009/3/layout/StepUpProcess"/>
    <dgm:cxn modelId="{D116E5DC-808F-418F-9EFF-DDC9F344B0C2}" type="presParOf" srcId="{D9E0759E-0F53-41D4-BAA1-FED09371F087}" destId="{1E11CCFE-2B80-42A8-BBEF-F7424EE141A2}" srcOrd="0" destOrd="0" presId="urn:microsoft.com/office/officeart/2009/3/layout/StepUpProcess"/>
    <dgm:cxn modelId="{79C991DB-69A4-4D8E-B68F-86C901EF4E33}" type="presParOf" srcId="{1E11CCFE-2B80-42A8-BBEF-F7424EE141A2}" destId="{F5F559DA-3DC5-466C-9B0B-DA56709FA513}" srcOrd="0" destOrd="0" presId="urn:microsoft.com/office/officeart/2009/3/layout/StepUpProcess"/>
    <dgm:cxn modelId="{7312FD3F-94E7-4153-96FA-CBBE5148D221}" type="presParOf" srcId="{1E11CCFE-2B80-42A8-BBEF-F7424EE141A2}" destId="{400F36B6-83DC-404E-89F5-5220AED9B12D}" srcOrd="1" destOrd="0" presId="urn:microsoft.com/office/officeart/2009/3/layout/StepUpProcess"/>
    <dgm:cxn modelId="{3DAE2ADD-07F7-463D-A096-4226533B7294}" type="presParOf" srcId="{1E11CCFE-2B80-42A8-BBEF-F7424EE141A2}" destId="{6988C5D2-DC01-42EE-BC40-7DDA2A210608}" srcOrd="2" destOrd="0" presId="urn:microsoft.com/office/officeart/2009/3/layout/StepUpProcess"/>
    <dgm:cxn modelId="{1D99D196-16EF-482B-8781-4FB63EE28709}" type="presParOf" srcId="{D9E0759E-0F53-41D4-BAA1-FED09371F087}" destId="{C6292471-ADF0-4D7E-8EFB-B0045D9F8377}" srcOrd="1" destOrd="0" presId="urn:microsoft.com/office/officeart/2009/3/layout/StepUpProcess"/>
    <dgm:cxn modelId="{EED00499-E021-43BE-8111-F0214F09585C}" type="presParOf" srcId="{C6292471-ADF0-4D7E-8EFB-B0045D9F8377}" destId="{191B9B16-898C-4CFF-8CA1-CC054F6AC13C}" srcOrd="0" destOrd="0" presId="urn:microsoft.com/office/officeart/2009/3/layout/StepUpProcess"/>
    <dgm:cxn modelId="{11B5A701-13FB-4345-899E-591A522BC46D}" type="presParOf" srcId="{D9E0759E-0F53-41D4-BAA1-FED09371F087}" destId="{5D7840AB-E69C-4292-BA87-C67B7B13989B}" srcOrd="2" destOrd="0" presId="urn:microsoft.com/office/officeart/2009/3/layout/StepUpProcess"/>
    <dgm:cxn modelId="{2562CC08-CB7F-42F8-8AA4-8A9FBA925402}" type="presParOf" srcId="{5D7840AB-E69C-4292-BA87-C67B7B13989B}" destId="{48AB5AB8-70E3-408F-9396-0E7AAC7FC2CA}" srcOrd="0" destOrd="0" presId="urn:microsoft.com/office/officeart/2009/3/layout/StepUpProcess"/>
    <dgm:cxn modelId="{FF4AC308-A4CE-4AB7-97DA-37878F749AB1}" type="presParOf" srcId="{5D7840AB-E69C-4292-BA87-C67B7B13989B}" destId="{15E01895-463B-4E7E-A86C-B78B083EC2EF}" srcOrd="1" destOrd="0" presId="urn:microsoft.com/office/officeart/2009/3/layout/StepUpProcess"/>
    <dgm:cxn modelId="{B85E99E5-B41E-4167-94B5-1C205C509E43}" type="presParOf" srcId="{5D7840AB-E69C-4292-BA87-C67B7B13989B}" destId="{8EBAE4F1-9087-4207-86B2-36889C5C42D7}" srcOrd="2" destOrd="0" presId="urn:microsoft.com/office/officeart/2009/3/layout/StepUpProcess"/>
    <dgm:cxn modelId="{53DED569-DDC1-4DD7-9D6E-57C97CDDE2A2}" type="presParOf" srcId="{D9E0759E-0F53-41D4-BAA1-FED09371F087}" destId="{C433FCFC-D5AC-40DB-891D-A74407DE8D7C}" srcOrd="3" destOrd="0" presId="urn:microsoft.com/office/officeart/2009/3/layout/StepUpProcess"/>
    <dgm:cxn modelId="{422D2D72-495A-41B2-B853-5B74E5065428}" type="presParOf" srcId="{C433FCFC-D5AC-40DB-891D-A74407DE8D7C}" destId="{20748931-EDCF-43A9-AB90-DD2AA7BCF232}" srcOrd="0" destOrd="0" presId="urn:microsoft.com/office/officeart/2009/3/layout/StepUpProcess"/>
    <dgm:cxn modelId="{43F702B9-346D-4C84-B1B3-714D1500A8F7}" type="presParOf" srcId="{D9E0759E-0F53-41D4-BAA1-FED09371F087}" destId="{339114B9-24A8-44AB-8966-458873E41980}" srcOrd="4" destOrd="0" presId="urn:microsoft.com/office/officeart/2009/3/layout/StepUpProcess"/>
    <dgm:cxn modelId="{60E30679-21D6-4590-BF36-E0A3ED68054F}" type="presParOf" srcId="{339114B9-24A8-44AB-8966-458873E41980}" destId="{ABA7583E-E667-4C31-8D10-4B29730FFCBD}" srcOrd="0" destOrd="0" presId="urn:microsoft.com/office/officeart/2009/3/layout/StepUpProcess"/>
    <dgm:cxn modelId="{9D91CFD9-3DA7-415F-8E93-30335A366065}" type="presParOf" srcId="{339114B9-24A8-44AB-8966-458873E41980}" destId="{A1C990E5-566D-4A32-A5BC-F251E314198C}"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7B504E-C8AA-4D28-90FC-2C900099E27E}"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da-DK"/>
        </a:p>
      </dgm:t>
    </dgm:pt>
    <dgm:pt modelId="{E9051403-0467-4C3C-8D4D-59F32572D9CF}">
      <dgm:prSet phldrT="[Tekst]" custT="1"/>
      <dgm:spPr/>
      <dgm:t>
        <a:bodyPr/>
        <a:lstStyle/>
        <a:p>
          <a:r>
            <a:rPr lang="da-DK" sz="1200" b="1" dirty="0"/>
            <a:t>1. OOOMMMGGG, Do I </a:t>
          </a:r>
          <a:r>
            <a:rPr lang="da-DK" sz="1200" b="1" dirty="0" err="1"/>
            <a:t>really</a:t>
          </a:r>
          <a:r>
            <a:rPr lang="da-DK" sz="1200" b="1" dirty="0"/>
            <a:t> sound like </a:t>
          </a:r>
          <a:r>
            <a:rPr lang="da-DK" sz="1200" b="1" dirty="0" err="1"/>
            <a:t>that</a:t>
          </a:r>
          <a:r>
            <a:rPr lang="da-DK" sz="1200" b="1" dirty="0"/>
            <a:t>? </a:t>
          </a:r>
        </a:p>
        <a:p>
          <a:r>
            <a:rPr lang="da-DK" sz="1400" dirty="0"/>
            <a:t>I </a:t>
          </a:r>
          <a:r>
            <a:rPr lang="da-DK" sz="1400" dirty="0" err="1"/>
            <a:t>see</a:t>
          </a:r>
          <a:r>
            <a:rPr lang="da-DK" sz="1400" dirty="0"/>
            <a:t> </a:t>
          </a:r>
          <a:r>
            <a:rPr lang="da-DK" sz="1400" dirty="0" err="1"/>
            <a:t>myself</a:t>
          </a:r>
          <a:endParaRPr lang="da-DK" sz="1400" dirty="0"/>
        </a:p>
        <a:p>
          <a:r>
            <a:rPr lang="da-DK" sz="1400" dirty="0"/>
            <a:t>Focus on </a:t>
          </a:r>
          <a:r>
            <a:rPr lang="da-DK" sz="1400" dirty="0" err="1"/>
            <a:t>appearance</a:t>
          </a:r>
          <a:r>
            <a:rPr lang="da-DK" sz="1400" dirty="0"/>
            <a:t> and looks</a:t>
          </a:r>
        </a:p>
        <a:p>
          <a:r>
            <a:rPr lang="da-DK" sz="1400" dirty="0"/>
            <a:t>An </a:t>
          </a:r>
          <a:r>
            <a:rPr lang="da-DK" sz="1400" dirty="0" err="1"/>
            <a:t>outside</a:t>
          </a:r>
          <a:r>
            <a:rPr lang="da-DK" sz="1400" dirty="0"/>
            <a:t>-view with and by </a:t>
          </a:r>
          <a:r>
            <a:rPr lang="da-DK" sz="1400" dirty="0" err="1"/>
            <a:t>oneself</a:t>
          </a:r>
          <a:endParaRPr lang="da-DK" sz="1400" dirty="0"/>
        </a:p>
      </dgm:t>
    </dgm:pt>
    <dgm:pt modelId="{EFD28FE7-31CC-4FE3-9B52-FC6E04A89598}" type="parTrans" cxnId="{2E956C94-E8B1-4D14-B16C-E91D7090CBAA}">
      <dgm:prSet/>
      <dgm:spPr/>
      <dgm:t>
        <a:bodyPr/>
        <a:lstStyle/>
        <a:p>
          <a:endParaRPr lang="da-DK"/>
        </a:p>
      </dgm:t>
    </dgm:pt>
    <dgm:pt modelId="{CB16ACDC-C0A6-405A-A489-EE5AC0E48C52}" type="sibTrans" cxnId="{2E956C94-E8B1-4D14-B16C-E91D7090CBAA}">
      <dgm:prSet/>
      <dgm:spPr/>
      <dgm:t>
        <a:bodyPr/>
        <a:lstStyle/>
        <a:p>
          <a:endParaRPr lang="da-DK"/>
        </a:p>
      </dgm:t>
    </dgm:pt>
    <dgm:pt modelId="{D36FB5FA-9B20-4014-AFEC-3D225244DB5A}">
      <dgm:prSet phldrT="[Tekst]" custT="1"/>
      <dgm:spPr/>
      <dgm:t>
        <a:bodyPr/>
        <a:lstStyle/>
        <a:p>
          <a:r>
            <a:rPr lang="da-DK" sz="1200" b="1" dirty="0"/>
            <a:t>2.  Look </a:t>
          </a:r>
          <a:r>
            <a:rPr lang="da-DK" sz="1200" b="1" dirty="0" err="1"/>
            <a:t>what</a:t>
          </a:r>
          <a:r>
            <a:rPr lang="da-DK" sz="1200" b="1" dirty="0"/>
            <a:t> I did!</a:t>
          </a:r>
        </a:p>
        <a:p>
          <a:r>
            <a:rPr lang="da-DK" sz="1400" dirty="0" err="1"/>
            <a:t>Showing</a:t>
          </a:r>
          <a:r>
            <a:rPr lang="da-DK" sz="1400" dirty="0"/>
            <a:t> it to </a:t>
          </a:r>
          <a:r>
            <a:rPr lang="da-DK" sz="1400" dirty="0" err="1"/>
            <a:t>others</a:t>
          </a:r>
          <a:r>
            <a:rPr lang="da-DK" sz="1400" dirty="0"/>
            <a:t> (</a:t>
          </a:r>
          <a:r>
            <a:rPr lang="da-DK" sz="1400" dirty="0" err="1"/>
            <a:t>counselor</a:t>
          </a:r>
          <a:r>
            <a:rPr lang="da-DK" sz="1400" dirty="0"/>
            <a:t> and </a:t>
          </a:r>
          <a:r>
            <a:rPr lang="da-DK" sz="1400" dirty="0" err="1"/>
            <a:t>fellow</a:t>
          </a:r>
          <a:r>
            <a:rPr lang="da-DK" sz="1400" dirty="0"/>
            <a:t> students)</a:t>
          </a:r>
        </a:p>
        <a:p>
          <a:r>
            <a:rPr lang="da-DK" sz="1400" dirty="0"/>
            <a:t>Focus on actions and </a:t>
          </a:r>
          <a:r>
            <a:rPr lang="da-DK" sz="1400" dirty="0" err="1"/>
            <a:t>possible</a:t>
          </a:r>
          <a:r>
            <a:rPr lang="da-DK" sz="1400" dirty="0"/>
            <a:t> </a:t>
          </a:r>
          <a:r>
            <a:rPr lang="da-DK" sz="1400" dirty="0" err="1"/>
            <a:t>improvements</a:t>
          </a:r>
          <a:endParaRPr lang="da-DK" sz="1400" dirty="0"/>
        </a:p>
        <a:p>
          <a:endParaRPr lang="da-DK" sz="1400" dirty="0"/>
        </a:p>
        <a:p>
          <a:r>
            <a:rPr lang="da-DK" sz="1400" dirty="0"/>
            <a:t>An </a:t>
          </a:r>
          <a:r>
            <a:rPr lang="da-DK" sz="1400" dirty="0" err="1"/>
            <a:t>outside</a:t>
          </a:r>
          <a:r>
            <a:rPr lang="da-DK" sz="1400" dirty="0"/>
            <a:t> view of </a:t>
          </a:r>
          <a:r>
            <a:rPr lang="da-DK" sz="1400" dirty="0" err="1"/>
            <a:t>self</a:t>
          </a:r>
          <a:r>
            <a:rPr lang="da-DK" sz="1400" dirty="0"/>
            <a:t> as by </a:t>
          </a:r>
          <a:r>
            <a:rPr lang="da-DK" sz="1400" dirty="0" err="1"/>
            <a:t>others</a:t>
          </a:r>
          <a:endParaRPr lang="da-DK" sz="1400" dirty="0"/>
        </a:p>
      </dgm:t>
    </dgm:pt>
    <dgm:pt modelId="{1A991F86-622A-4C6C-B03D-66236D91F8A7}" type="parTrans" cxnId="{8F9D9418-6315-476E-A02B-86B2215EBE1A}">
      <dgm:prSet/>
      <dgm:spPr/>
      <dgm:t>
        <a:bodyPr/>
        <a:lstStyle/>
        <a:p>
          <a:endParaRPr lang="da-DK"/>
        </a:p>
      </dgm:t>
    </dgm:pt>
    <dgm:pt modelId="{0AC0FE7D-8355-44AB-A4F2-C5D04EDB5A7A}" type="sibTrans" cxnId="{8F9D9418-6315-476E-A02B-86B2215EBE1A}">
      <dgm:prSet/>
      <dgm:spPr/>
      <dgm:t>
        <a:bodyPr/>
        <a:lstStyle/>
        <a:p>
          <a:endParaRPr lang="da-DK"/>
        </a:p>
      </dgm:t>
    </dgm:pt>
    <dgm:pt modelId="{E0B07263-ADA6-499A-89EA-AD2567E65C25}">
      <dgm:prSet phldrT="[Tekst]" custT="1"/>
      <dgm:spPr/>
      <dgm:t>
        <a:bodyPr/>
        <a:lstStyle/>
        <a:p>
          <a:endParaRPr lang="da-DK" sz="1200" b="1" dirty="0"/>
        </a:p>
        <a:p>
          <a:r>
            <a:rPr lang="da-DK" sz="1200" b="1" dirty="0"/>
            <a:t>3. </a:t>
          </a:r>
          <a:r>
            <a:rPr lang="da-DK" sz="1200" b="1" dirty="0" err="1"/>
            <a:t>Pedagogical</a:t>
          </a:r>
          <a:r>
            <a:rPr lang="da-DK" sz="1200" b="1" dirty="0"/>
            <a:t>/professional </a:t>
          </a:r>
          <a:r>
            <a:rPr lang="da-DK" sz="1200" b="1" dirty="0" err="1"/>
            <a:t>expertice</a:t>
          </a:r>
          <a:r>
            <a:rPr lang="da-DK" sz="1200" b="1" dirty="0"/>
            <a:t> and </a:t>
          </a:r>
          <a:r>
            <a:rPr lang="da-DK" sz="1200" b="1" dirty="0" err="1"/>
            <a:t>knowledge</a:t>
          </a:r>
          <a:endParaRPr lang="da-DK" sz="1200" b="1" dirty="0"/>
        </a:p>
        <a:p>
          <a:endParaRPr lang="da-DK" sz="1200" b="1" dirty="0"/>
        </a:p>
        <a:p>
          <a:r>
            <a:rPr lang="da-DK" sz="1400" dirty="0" err="1"/>
            <a:t>What</a:t>
          </a:r>
          <a:r>
            <a:rPr lang="da-DK" sz="1400" dirty="0"/>
            <a:t> </a:t>
          </a:r>
          <a:r>
            <a:rPr lang="da-DK" sz="1400" dirty="0" err="1"/>
            <a:t>happens</a:t>
          </a:r>
          <a:r>
            <a:rPr lang="da-DK" sz="1400" dirty="0"/>
            <a:t> on the film is an </a:t>
          </a:r>
          <a:r>
            <a:rPr lang="da-DK" sz="1400" dirty="0" err="1"/>
            <a:t>expression</a:t>
          </a:r>
          <a:r>
            <a:rPr lang="da-DK" sz="1400" dirty="0"/>
            <a:t> of a </a:t>
          </a:r>
          <a:r>
            <a:rPr lang="da-DK" sz="1400" dirty="0" err="1"/>
            <a:t>certain</a:t>
          </a:r>
          <a:r>
            <a:rPr lang="da-DK" sz="1400" dirty="0"/>
            <a:t> professional </a:t>
          </a:r>
          <a:r>
            <a:rPr lang="da-DK" sz="1400" dirty="0" err="1"/>
            <a:t>expertice</a:t>
          </a:r>
          <a:r>
            <a:rPr lang="da-DK" sz="1400" dirty="0"/>
            <a:t>  </a:t>
          </a:r>
        </a:p>
        <a:p>
          <a:endParaRPr lang="da-DK" sz="1400" dirty="0"/>
        </a:p>
        <a:p>
          <a:r>
            <a:rPr lang="da-DK" sz="1400" dirty="0"/>
            <a:t>How </a:t>
          </a:r>
          <a:r>
            <a:rPr lang="da-DK" sz="1400" dirty="0" err="1"/>
            <a:t>can</a:t>
          </a:r>
          <a:r>
            <a:rPr lang="da-DK" sz="1400" dirty="0"/>
            <a:t> </a:t>
          </a:r>
          <a:r>
            <a:rPr lang="da-DK" sz="1400" dirty="0" err="1"/>
            <a:t>we</a:t>
          </a:r>
          <a:r>
            <a:rPr lang="da-DK" sz="1400" dirty="0"/>
            <a:t> understand it and </a:t>
          </a:r>
          <a:r>
            <a:rPr lang="da-DK" sz="1400" dirty="0" err="1"/>
            <a:t>reflect</a:t>
          </a:r>
          <a:r>
            <a:rPr lang="da-DK" sz="1400" dirty="0"/>
            <a:t> on it </a:t>
          </a:r>
          <a:r>
            <a:rPr lang="da-DK" sz="1400" dirty="0" err="1"/>
            <a:t>together</a:t>
          </a:r>
          <a:r>
            <a:rPr lang="da-DK" sz="1400" dirty="0"/>
            <a:t>.</a:t>
          </a:r>
        </a:p>
        <a:p>
          <a:r>
            <a:rPr lang="da-DK" sz="1400" dirty="0"/>
            <a:t>A </a:t>
          </a:r>
          <a:r>
            <a:rPr lang="da-DK" sz="1400" dirty="0" err="1"/>
            <a:t>other</a:t>
          </a:r>
          <a:r>
            <a:rPr lang="da-DK" sz="1400" dirty="0"/>
            <a:t> view by </a:t>
          </a:r>
          <a:r>
            <a:rPr lang="da-DK" sz="1400" dirty="0" err="1"/>
            <a:t>me</a:t>
          </a:r>
          <a:r>
            <a:rPr lang="da-DK" sz="1400" dirty="0"/>
            <a:t> and </a:t>
          </a:r>
          <a:r>
            <a:rPr lang="da-DK" sz="1400" dirty="0" err="1"/>
            <a:t>others</a:t>
          </a:r>
          <a:r>
            <a:rPr lang="da-DK" sz="1400" dirty="0"/>
            <a:t>. Not </a:t>
          </a:r>
          <a:r>
            <a:rPr lang="da-DK" sz="1400" dirty="0" err="1"/>
            <a:t>me</a:t>
          </a:r>
          <a:r>
            <a:rPr lang="da-DK" sz="1400" dirty="0"/>
            <a:t>, but ‘just’ a professional</a:t>
          </a:r>
        </a:p>
      </dgm:t>
    </dgm:pt>
    <dgm:pt modelId="{3D14E5B4-1A9B-4070-8740-9482779F5A7D}" type="parTrans" cxnId="{F85DFD72-F7F5-4A91-A35C-9C13CF1B768F}">
      <dgm:prSet/>
      <dgm:spPr/>
      <dgm:t>
        <a:bodyPr/>
        <a:lstStyle/>
        <a:p>
          <a:endParaRPr lang="da-DK"/>
        </a:p>
      </dgm:t>
    </dgm:pt>
    <dgm:pt modelId="{21F3F984-5FED-42EC-992A-1A710F0E95FF}" type="sibTrans" cxnId="{F85DFD72-F7F5-4A91-A35C-9C13CF1B768F}">
      <dgm:prSet/>
      <dgm:spPr/>
      <dgm:t>
        <a:bodyPr/>
        <a:lstStyle/>
        <a:p>
          <a:endParaRPr lang="da-DK"/>
        </a:p>
      </dgm:t>
    </dgm:pt>
    <dgm:pt modelId="{D9E0759E-0F53-41D4-BAA1-FED09371F087}" type="pres">
      <dgm:prSet presAssocID="{467B504E-C8AA-4D28-90FC-2C900099E27E}" presName="rootnode" presStyleCnt="0">
        <dgm:presLayoutVars>
          <dgm:chMax/>
          <dgm:chPref/>
          <dgm:dir/>
          <dgm:animLvl val="lvl"/>
        </dgm:presLayoutVars>
      </dgm:prSet>
      <dgm:spPr/>
    </dgm:pt>
    <dgm:pt modelId="{1E11CCFE-2B80-42A8-BBEF-F7424EE141A2}" type="pres">
      <dgm:prSet presAssocID="{E9051403-0467-4C3C-8D4D-59F32572D9CF}" presName="composite" presStyleCnt="0"/>
      <dgm:spPr/>
    </dgm:pt>
    <dgm:pt modelId="{F5F559DA-3DC5-466C-9B0B-DA56709FA513}" type="pres">
      <dgm:prSet presAssocID="{E9051403-0467-4C3C-8D4D-59F32572D9CF}" presName="LShape" presStyleLbl="alignNode1" presStyleIdx="0" presStyleCnt="5"/>
      <dgm:spPr/>
    </dgm:pt>
    <dgm:pt modelId="{400F36B6-83DC-404E-89F5-5220AED9B12D}" type="pres">
      <dgm:prSet presAssocID="{E9051403-0467-4C3C-8D4D-59F32572D9CF}" presName="ParentText" presStyleLbl="revTx" presStyleIdx="0" presStyleCnt="3">
        <dgm:presLayoutVars>
          <dgm:chMax val="0"/>
          <dgm:chPref val="0"/>
          <dgm:bulletEnabled val="1"/>
        </dgm:presLayoutVars>
      </dgm:prSet>
      <dgm:spPr/>
    </dgm:pt>
    <dgm:pt modelId="{6988C5D2-DC01-42EE-BC40-7DDA2A210608}" type="pres">
      <dgm:prSet presAssocID="{E9051403-0467-4C3C-8D4D-59F32572D9CF}" presName="Triangle" presStyleLbl="alignNode1" presStyleIdx="1" presStyleCnt="5"/>
      <dgm:spPr/>
    </dgm:pt>
    <dgm:pt modelId="{C6292471-ADF0-4D7E-8EFB-B0045D9F8377}" type="pres">
      <dgm:prSet presAssocID="{CB16ACDC-C0A6-405A-A489-EE5AC0E48C52}" presName="sibTrans" presStyleCnt="0"/>
      <dgm:spPr/>
    </dgm:pt>
    <dgm:pt modelId="{191B9B16-898C-4CFF-8CA1-CC054F6AC13C}" type="pres">
      <dgm:prSet presAssocID="{CB16ACDC-C0A6-405A-A489-EE5AC0E48C52}" presName="space" presStyleCnt="0"/>
      <dgm:spPr/>
    </dgm:pt>
    <dgm:pt modelId="{5D7840AB-E69C-4292-BA87-C67B7B13989B}" type="pres">
      <dgm:prSet presAssocID="{D36FB5FA-9B20-4014-AFEC-3D225244DB5A}" presName="composite" presStyleCnt="0"/>
      <dgm:spPr/>
    </dgm:pt>
    <dgm:pt modelId="{48AB5AB8-70E3-408F-9396-0E7AAC7FC2CA}" type="pres">
      <dgm:prSet presAssocID="{D36FB5FA-9B20-4014-AFEC-3D225244DB5A}" presName="LShape" presStyleLbl="alignNode1" presStyleIdx="2" presStyleCnt="5"/>
      <dgm:spPr/>
    </dgm:pt>
    <dgm:pt modelId="{15E01895-463B-4E7E-A86C-B78B083EC2EF}" type="pres">
      <dgm:prSet presAssocID="{D36FB5FA-9B20-4014-AFEC-3D225244DB5A}" presName="ParentText" presStyleLbl="revTx" presStyleIdx="1" presStyleCnt="3">
        <dgm:presLayoutVars>
          <dgm:chMax val="0"/>
          <dgm:chPref val="0"/>
          <dgm:bulletEnabled val="1"/>
        </dgm:presLayoutVars>
      </dgm:prSet>
      <dgm:spPr/>
    </dgm:pt>
    <dgm:pt modelId="{8EBAE4F1-9087-4207-86B2-36889C5C42D7}" type="pres">
      <dgm:prSet presAssocID="{D36FB5FA-9B20-4014-AFEC-3D225244DB5A}" presName="Triangle" presStyleLbl="alignNode1" presStyleIdx="3" presStyleCnt="5"/>
      <dgm:spPr/>
    </dgm:pt>
    <dgm:pt modelId="{C433FCFC-D5AC-40DB-891D-A74407DE8D7C}" type="pres">
      <dgm:prSet presAssocID="{0AC0FE7D-8355-44AB-A4F2-C5D04EDB5A7A}" presName="sibTrans" presStyleCnt="0"/>
      <dgm:spPr/>
    </dgm:pt>
    <dgm:pt modelId="{20748931-EDCF-43A9-AB90-DD2AA7BCF232}" type="pres">
      <dgm:prSet presAssocID="{0AC0FE7D-8355-44AB-A4F2-C5D04EDB5A7A}" presName="space" presStyleCnt="0"/>
      <dgm:spPr/>
    </dgm:pt>
    <dgm:pt modelId="{339114B9-24A8-44AB-8966-458873E41980}" type="pres">
      <dgm:prSet presAssocID="{E0B07263-ADA6-499A-89EA-AD2567E65C25}" presName="composite" presStyleCnt="0"/>
      <dgm:spPr/>
    </dgm:pt>
    <dgm:pt modelId="{ABA7583E-E667-4C31-8D10-4B29730FFCBD}" type="pres">
      <dgm:prSet presAssocID="{E0B07263-ADA6-499A-89EA-AD2567E65C25}" presName="LShape" presStyleLbl="alignNode1" presStyleIdx="4" presStyleCnt="5"/>
      <dgm:spPr/>
    </dgm:pt>
    <dgm:pt modelId="{A1C990E5-566D-4A32-A5BC-F251E314198C}" type="pres">
      <dgm:prSet presAssocID="{E0B07263-ADA6-499A-89EA-AD2567E65C25}" presName="ParentText" presStyleLbl="revTx" presStyleIdx="2" presStyleCnt="3" custScaleY="124423">
        <dgm:presLayoutVars>
          <dgm:chMax val="0"/>
          <dgm:chPref val="0"/>
          <dgm:bulletEnabled val="1"/>
        </dgm:presLayoutVars>
      </dgm:prSet>
      <dgm:spPr/>
    </dgm:pt>
  </dgm:ptLst>
  <dgm:cxnLst>
    <dgm:cxn modelId="{A5E96511-A55D-471F-A4E0-D6A3B961647E}" type="presOf" srcId="{E9051403-0467-4C3C-8D4D-59F32572D9CF}" destId="{400F36B6-83DC-404E-89F5-5220AED9B12D}" srcOrd="0" destOrd="0" presId="urn:microsoft.com/office/officeart/2009/3/layout/StepUpProcess"/>
    <dgm:cxn modelId="{8F9D9418-6315-476E-A02B-86B2215EBE1A}" srcId="{467B504E-C8AA-4D28-90FC-2C900099E27E}" destId="{D36FB5FA-9B20-4014-AFEC-3D225244DB5A}" srcOrd="1" destOrd="0" parTransId="{1A991F86-622A-4C6C-B03D-66236D91F8A7}" sibTransId="{0AC0FE7D-8355-44AB-A4F2-C5D04EDB5A7A}"/>
    <dgm:cxn modelId="{72FB9E21-7D1E-48C6-B8C1-17D23DD6FA8F}" type="presOf" srcId="{D36FB5FA-9B20-4014-AFEC-3D225244DB5A}" destId="{15E01895-463B-4E7E-A86C-B78B083EC2EF}" srcOrd="0" destOrd="0" presId="urn:microsoft.com/office/officeart/2009/3/layout/StepUpProcess"/>
    <dgm:cxn modelId="{F85DFD72-F7F5-4A91-A35C-9C13CF1B768F}" srcId="{467B504E-C8AA-4D28-90FC-2C900099E27E}" destId="{E0B07263-ADA6-499A-89EA-AD2567E65C25}" srcOrd="2" destOrd="0" parTransId="{3D14E5B4-1A9B-4070-8740-9482779F5A7D}" sibTransId="{21F3F984-5FED-42EC-992A-1A710F0E95FF}"/>
    <dgm:cxn modelId="{2E956C94-E8B1-4D14-B16C-E91D7090CBAA}" srcId="{467B504E-C8AA-4D28-90FC-2C900099E27E}" destId="{E9051403-0467-4C3C-8D4D-59F32572D9CF}" srcOrd="0" destOrd="0" parTransId="{EFD28FE7-31CC-4FE3-9B52-FC6E04A89598}" sibTransId="{CB16ACDC-C0A6-405A-A489-EE5AC0E48C52}"/>
    <dgm:cxn modelId="{C8154DD1-6AEA-458A-AA4F-AD1EA78D277E}" type="presOf" srcId="{467B504E-C8AA-4D28-90FC-2C900099E27E}" destId="{D9E0759E-0F53-41D4-BAA1-FED09371F087}" srcOrd="0" destOrd="0" presId="urn:microsoft.com/office/officeart/2009/3/layout/StepUpProcess"/>
    <dgm:cxn modelId="{149D81F3-5AE6-441B-BD3D-80F5E0909674}" type="presOf" srcId="{E0B07263-ADA6-499A-89EA-AD2567E65C25}" destId="{A1C990E5-566D-4A32-A5BC-F251E314198C}" srcOrd="0" destOrd="0" presId="urn:microsoft.com/office/officeart/2009/3/layout/StepUpProcess"/>
    <dgm:cxn modelId="{D116E5DC-808F-418F-9EFF-DDC9F344B0C2}" type="presParOf" srcId="{D9E0759E-0F53-41D4-BAA1-FED09371F087}" destId="{1E11CCFE-2B80-42A8-BBEF-F7424EE141A2}" srcOrd="0" destOrd="0" presId="urn:microsoft.com/office/officeart/2009/3/layout/StepUpProcess"/>
    <dgm:cxn modelId="{79C991DB-69A4-4D8E-B68F-86C901EF4E33}" type="presParOf" srcId="{1E11CCFE-2B80-42A8-BBEF-F7424EE141A2}" destId="{F5F559DA-3DC5-466C-9B0B-DA56709FA513}" srcOrd="0" destOrd="0" presId="urn:microsoft.com/office/officeart/2009/3/layout/StepUpProcess"/>
    <dgm:cxn modelId="{7312FD3F-94E7-4153-96FA-CBBE5148D221}" type="presParOf" srcId="{1E11CCFE-2B80-42A8-BBEF-F7424EE141A2}" destId="{400F36B6-83DC-404E-89F5-5220AED9B12D}" srcOrd="1" destOrd="0" presId="urn:microsoft.com/office/officeart/2009/3/layout/StepUpProcess"/>
    <dgm:cxn modelId="{3DAE2ADD-07F7-463D-A096-4226533B7294}" type="presParOf" srcId="{1E11CCFE-2B80-42A8-BBEF-F7424EE141A2}" destId="{6988C5D2-DC01-42EE-BC40-7DDA2A210608}" srcOrd="2" destOrd="0" presId="urn:microsoft.com/office/officeart/2009/3/layout/StepUpProcess"/>
    <dgm:cxn modelId="{1D99D196-16EF-482B-8781-4FB63EE28709}" type="presParOf" srcId="{D9E0759E-0F53-41D4-BAA1-FED09371F087}" destId="{C6292471-ADF0-4D7E-8EFB-B0045D9F8377}" srcOrd="1" destOrd="0" presId="urn:microsoft.com/office/officeart/2009/3/layout/StepUpProcess"/>
    <dgm:cxn modelId="{EED00499-E021-43BE-8111-F0214F09585C}" type="presParOf" srcId="{C6292471-ADF0-4D7E-8EFB-B0045D9F8377}" destId="{191B9B16-898C-4CFF-8CA1-CC054F6AC13C}" srcOrd="0" destOrd="0" presId="urn:microsoft.com/office/officeart/2009/3/layout/StepUpProcess"/>
    <dgm:cxn modelId="{11B5A701-13FB-4345-899E-591A522BC46D}" type="presParOf" srcId="{D9E0759E-0F53-41D4-BAA1-FED09371F087}" destId="{5D7840AB-E69C-4292-BA87-C67B7B13989B}" srcOrd="2" destOrd="0" presId="urn:microsoft.com/office/officeart/2009/3/layout/StepUpProcess"/>
    <dgm:cxn modelId="{2562CC08-CB7F-42F8-8AA4-8A9FBA925402}" type="presParOf" srcId="{5D7840AB-E69C-4292-BA87-C67B7B13989B}" destId="{48AB5AB8-70E3-408F-9396-0E7AAC7FC2CA}" srcOrd="0" destOrd="0" presId="urn:microsoft.com/office/officeart/2009/3/layout/StepUpProcess"/>
    <dgm:cxn modelId="{FF4AC308-A4CE-4AB7-97DA-37878F749AB1}" type="presParOf" srcId="{5D7840AB-E69C-4292-BA87-C67B7B13989B}" destId="{15E01895-463B-4E7E-A86C-B78B083EC2EF}" srcOrd="1" destOrd="0" presId="urn:microsoft.com/office/officeart/2009/3/layout/StepUpProcess"/>
    <dgm:cxn modelId="{B85E99E5-B41E-4167-94B5-1C205C509E43}" type="presParOf" srcId="{5D7840AB-E69C-4292-BA87-C67B7B13989B}" destId="{8EBAE4F1-9087-4207-86B2-36889C5C42D7}" srcOrd="2" destOrd="0" presId="urn:microsoft.com/office/officeart/2009/3/layout/StepUpProcess"/>
    <dgm:cxn modelId="{53DED569-DDC1-4DD7-9D6E-57C97CDDE2A2}" type="presParOf" srcId="{D9E0759E-0F53-41D4-BAA1-FED09371F087}" destId="{C433FCFC-D5AC-40DB-891D-A74407DE8D7C}" srcOrd="3" destOrd="0" presId="urn:microsoft.com/office/officeart/2009/3/layout/StepUpProcess"/>
    <dgm:cxn modelId="{422D2D72-495A-41B2-B853-5B74E5065428}" type="presParOf" srcId="{C433FCFC-D5AC-40DB-891D-A74407DE8D7C}" destId="{20748931-EDCF-43A9-AB90-DD2AA7BCF232}" srcOrd="0" destOrd="0" presId="urn:microsoft.com/office/officeart/2009/3/layout/StepUpProcess"/>
    <dgm:cxn modelId="{43F702B9-346D-4C84-B1B3-714D1500A8F7}" type="presParOf" srcId="{D9E0759E-0F53-41D4-BAA1-FED09371F087}" destId="{339114B9-24A8-44AB-8966-458873E41980}" srcOrd="4" destOrd="0" presId="urn:microsoft.com/office/officeart/2009/3/layout/StepUpProcess"/>
    <dgm:cxn modelId="{60E30679-21D6-4590-BF36-E0A3ED68054F}" type="presParOf" srcId="{339114B9-24A8-44AB-8966-458873E41980}" destId="{ABA7583E-E667-4C31-8D10-4B29730FFCBD}" srcOrd="0" destOrd="0" presId="urn:microsoft.com/office/officeart/2009/3/layout/StepUpProcess"/>
    <dgm:cxn modelId="{9D91CFD9-3DA7-415F-8E93-30335A366065}" type="presParOf" srcId="{339114B9-24A8-44AB-8966-458873E41980}" destId="{A1C990E5-566D-4A32-A5BC-F251E314198C}"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2AD11D-B2AA-41E5-BD4F-111D562B56D2}">
      <dsp:nvSpPr>
        <dsp:cNvPr id="0" name=""/>
        <dsp:cNvSpPr/>
      </dsp:nvSpPr>
      <dsp:spPr>
        <a:xfrm>
          <a:off x="851818" y="0"/>
          <a:ext cx="8701266" cy="5813681"/>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81647F-EC59-42C8-9465-578C63E2FAB7}">
      <dsp:nvSpPr>
        <dsp:cNvPr id="0" name=""/>
        <dsp:cNvSpPr/>
      </dsp:nvSpPr>
      <dsp:spPr>
        <a:xfrm>
          <a:off x="7152794" y="1178649"/>
          <a:ext cx="688339" cy="68833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08C442-EA71-402C-A5A9-D17AE40B1BB3}">
      <dsp:nvSpPr>
        <dsp:cNvPr id="0" name=""/>
        <dsp:cNvSpPr/>
      </dsp:nvSpPr>
      <dsp:spPr>
        <a:xfrm>
          <a:off x="4236171" y="1523184"/>
          <a:ext cx="3720755" cy="4290496"/>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64737" bIns="0" numCol="1" spcCol="1270" anchor="t" anchorCtr="0">
          <a:noAutofit/>
        </a:bodyPr>
        <a:lstStyle/>
        <a:p>
          <a:pPr marL="0" lvl="0" indent="0" algn="r" defTabSz="2889250">
            <a:lnSpc>
              <a:spcPct val="90000"/>
            </a:lnSpc>
            <a:spcBef>
              <a:spcPct val="0"/>
            </a:spcBef>
            <a:spcAft>
              <a:spcPct val="35000"/>
            </a:spcAft>
            <a:buNone/>
          </a:pPr>
          <a:endParaRPr lang="da-DK" sz="6500" kern="1200"/>
        </a:p>
      </dsp:txBody>
      <dsp:txXfrm>
        <a:off x="4417803" y="1704816"/>
        <a:ext cx="3357491" cy="3927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559DA-3DC5-466C-9B0B-DA56709FA513}">
      <dsp:nvSpPr>
        <dsp:cNvPr id="0" name=""/>
        <dsp:cNvSpPr/>
      </dsp:nvSpPr>
      <dsp:spPr>
        <a:xfrm rot="5400000">
          <a:off x="1103441" y="1093390"/>
          <a:ext cx="1477214" cy="2458052"/>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0F36B6-83DC-404E-89F5-5220AED9B12D}">
      <dsp:nvSpPr>
        <dsp:cNvPr id="0" name=""/>
        <dsp:cNvSpPr/>
      </dsp:nvSpPr>
      <dsp:spPr>
        <a:xfrm>
          <a:off x="856857" y="1827818"/>
          <a:ext cx="2219143" cy="1945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a-DK" sz="1200" b="1" kern="1200" dirty="0"/>
            <a:t>1. OOOMMMGGG, Do I </a:t>
          </a:r>
          <a:r>
            <a:rPr lang="da-DK" sz="1200" b="1" kern="1200" dirty="0" err="1"/>
            <a:t>really</a:t>
          </a:r>
          <a:r>
            <a:rPr lang="da-DK" sz="1200" b="1" kern="1200" dirty="0"/>
            <a:t> sound like </a:t>
          </a:r>
          <a:r>
            <a:rPr lang="da-DK" sz="1200" b="1" kern="1200" dirty="0" err="1"/>
            <a:t>that</a:t>
          </a:r>
          <a:r>
            <a:rPr lang="da-DK" sz="1200" b="1" kern="1200" dirty="0"/>
            <a:t>? </a:t>
          </a:r>
        </a:p>
        <a:p>
          <a:pPr marL="0" lvl="0" indent="0" algn="l" defTabSz="533400">
            <a:lnSpc>
              <a:spcPct val="90000"/>
            </a:lnSpc>
            <a:spcBef>
              <a:spcPct val="0"/>
            </a:spcBef>
            <a:spcAft>
              <a:spcPct val="35000"/>
            </a:spcAft>
            <a:buNone/>
          </a:pPr>
          <a:r>
            <a:rPr lang="da-DK" sz="1400" kern="1200" dirty="0"/>
            <a:t>I </a:t>
          </a:r>
          <a:r>
            <a:rPr lang="da-DK" sz="1400" kern="1200" dirty="0" err="1"/>
            <a:t>see</a:t>
          </a:r>
          <a:r>
            <a:rPr lang="da-DK" sz="1400" kern="1200" dirty="0"/>
            <a:t> </a:t>
          </a:r>
          <a:r>
            <a:rPr lang="da-DK" sz="1400" kern="1200" dirty="0" err="1"/>
            <a:t>myself</a:t>
          </a:r>
          <a:endParaRPr lang="da-DK" sz="1400" kern="1200" dirty="0"/>
        </a:p>
        <a:p>
          <a:pPr marL="0" lvl="0" indent="0" algn="l" defTabSz="533400">
            <a:lnSpc>
              <a:spcPct val="90000"/>
            </a:lnSpc>
            <a:spcBef>
              <a:spcPct val="0"/>
            </a:spcBef>
            <a:spcAft>
              <a:spcPct val="35000"/>
            </a:spcAft>
            <a:buNone/>
          </a:pPr>
          <a:r>
            <a:rPr lang="da-DK" sz="1400" kern="1200" dirty="0"/>
            <a:t>Focus on </a:t>
          </a:r>
          <a:r>
            <a:rPr lang="da-DK" sz="1400" kern="1200" dirty="0" err="1"/>
            <a:t>appearance</a:t>
          </a:r>
          <a:r>
            <a:rPr lang="da-DK" sz="1400" kern="1200" dirty="0"/>
            <a:t> and looks</a:t>
          </a:r>
        </a:p>
        <a:p>
          <a:pPr marL="0" lvl="0" indent="0" algn="l" defTabSz="533400">
            <a:lnSpc>
              <a:spcPct val="90000"/>
            </a:lnSpc>
            <a:spcBef>
              <a:spcPct val="0"/>
            </a:spcBef>
            <a:spcAft>
              <a:spcPct val="35000"/>
            </a:spcAft>
            <a:buNone/>
          </a:pPr>
          <a:r>
            <a:rPr lang="da-DK" sz="1400" kern="1200" dirty="0"/>
            <a:t>An </a:t>
          </a:r>
          <a:r>
            <a:rPr lang="da-DK" sz="1400" kern="1200" dirty="0" err="1"/>
            <a:t>outside</a:t>
          </a:r>
          <a:r>
            <a:rPr lang="da-DK" sz="1400" kern="1200" dirty="0"/>
            <a:t>-view with and by </a:t>
          </a:r>
          <a:r>
            <a:rPr lang="da-DK" sz="1400" kern="1200" dirty="0" err="1"/>
            <a:t>oneself</a:t>
          </a:r>
          <a:endParaRPr lang="da-DK" sz="1400" kern="1200" dirty="0"/>
        </a:p>
      </dsp:txBody>
      <dsp:txXfrm>
        <a:off x="856857" y="1827818"/>
        <a:ext cx="2219143" cy="1945209"/>
      </dsp:txXfrm>
    </dsp:sp>
    <dsp:sp modelId="{6988C5D2-DC01-42EE-BC40-7DDA2A210608}">
      <dsp:nvSpPr>
        <dsp:cNvPr id="0" name=""/>
        <dsp:cNvSpPr/>
      </dsp:nvSpPr>
      <dsp:spPr>
        <a:xfrm>
          <a:off x="2657294" y="912425"/>
          <a:ext cx="418706" cy="418706"/>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AB5AB8-70E3-408F-9396-0E7AAC7FC2CA}">
      <dsp:nvSpPr>
        <dsp:cNvPr id="0" name=""/>
        <dsp:cNvSpPr/>
      </dsp:nvSpPr>
      <dsp:spPr>
        <a:xfrm rot="5400000">
          <a:off x="3820106" y="421149"/>
          <a:ext cx="1477214" cy="2458052"/>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E01895-463B-4E7E-A86C-B78B083EC2EF}">
      <dsp:nvSpPr>
        <dsp:cNvPr id="0" name=""/>
        <dsp:cNvSpPr/>
      </dsp:nvSpPr>
      <dsp:spPr>
        <a:xfrm>
          <a:off x="3573522" y="1155577"/>
          <a:ext cx="2219143" cy="1945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a-DK" sz="1200" b="1" kern="1200" dirty="0"/>
            <a:t>2.  Look </a:t>
          </a:r>
          <a:r>
            <a:rPr lang="da-DK" sz="1200" b="1" kern="1200" dirty="0" err="1"/>
            <a:t>what</a:t>
          </a:r>
          <a:r>
            <a:rPr lang="da-DK" sz="1200" b="1" kern="1200" dirty="0"/>
            <a:t> I did!</a:t>
          </a:r>
        </a:p>
        <a:p>
          <a:pPr marL="0" lvl="0" indent="0" algn="l" defTabSz="533400">
            <a:lnSpc>
              <a:spcPct val="90000"/>
            </a:lnSpc>
            <a:spcBef>
              <a:spcPct val="0"/>
            </a:spcBef>
            <a:spcAft>
              <a:spcPct val="35000"/>
            </a:spcAft>
            <a:buNone/>
          </a:pPr>
          <a:r>
            <a:rPr lang="da-DK" sz="1400" kern="1200" dirty="0" err="1"/>
            <a:t>Showing</a:t>
          </a:r>
          <a:r>
            <a:rPr lang="da-DK" sz="1400" kern="1200" dirty="0"/>
            <a:t> it to </a:t>
          </a:r>
          <a:r>
            <a:rPr lang="da-DK" sz="1400" kern="1200" dirty="0" err="1"/>
            <a:t>others</a:t>
          </a:r>
          <a:r>
            <a:rPr lang="da-DK" sz="1400" kern="1200" dirty="0"/>
            <a:t> (</a:t>
          </a:r>
          <a:r>
            <a:rPr lang="da-DK" sz="1400" kern="1200" dirty="0" err="1"/>
            <a:t>counselor</a:t>
          </a:r>
          <a:r>
            <a:rPr lang="da-DK" sz="1400" kern="1200" dirty="0"/>
            <a:t> and </a:t>
          </a:r>
          <a:r>
            <a:rPr lang="da-DK" sz="1400" kern="1200" dirty="0" err="1"/>
            <a:t>fellow</a:t>
          </a:r>
          <a:r>
            <a:rPr lang="da-DK" sz="1400" kern="1200" dirty="0"/>
            <a:t> students)</a:t>
          </a:r>
        </a:p>
        <a:p>
          <a:pPr marL="0" lvl="0" indent="0" algn="l" defTabSz="533400">
            <a:lnSpc>
              <a:spcPct val="90000"/>
            </a:lnSpc>
            <a:spcBef>
              <a:spcPct val="0"/>
            </a:spcBef>
            <a:spcAft>
              <a:spcPct val="35000"/>
            </a:spcAft>
            <a:buNone/>
          </a:pPr>
          <a:r>
            <a:rPr lang="da-DK" sz="1400" kern="1200" dirty="0"/>
            <a:t>Focus on actions and </a:t>
          </a:r>
          <a:r>
            <a:rPr lang="da-DK" sz="1400" kern="1200" dirty="0" err="1"/>
            <a:t>possible</a:t>
          </a:r>
          <a:r>
            <a:rPr lang="da-DK" sz="1400" kern="1200" dirty="0"/>
            <a:t> </a:t>
          </a:r>
          <a:r>
            <a:rPr lang="da-DK" sz="1400" kern="1200" dirty="0" err="1"/>
            <a:t>improvements</a:t>
          </a:r>
          <a:endParaRPr lang="da-DK" sz="1400" kern="1200" dirty="0"/>
        </a:p>
        <a:p>
          <a:pPr marL="0" lvl="0" indent="0" algn="l" defTabSz="533400">
            <a:lnSpc>
              <a:spcPct val="90000"/>
            </a:lnSpc>
            <a:spcBef>
              <a:spcPct val="0"/>
            </a:spcBef>
            <a:spcAft>
              <a:spcPct val="35000"/>
            </a:spcAft>
            <a:buNone/>
          </a:pPr>
          <a:endParaRPr lang="da-DK" sz="1400" kern="1200" dirty="0"/>
        </a:p>
        <a:p>
          <a:pPr marL="0" lvl="0" indent="0" algn="l" defTabSz="533400">
            <a:lnSpc>
              <a:spcPct val="90000"/>
            </a:lnSpc>
            <a:spcBef>
              <a:spcPct val="0"/>
            </a:spcBef>
            <a:spcAft>
              <a:spcPct val="35000"/>
            </a:spcAft>
            <a:buNone/>
          </a:pPr>
          <a:r>
            <a:rPr lang="da-DK" sz="1400" kern="1200" dirty="0"/>
            <a:t>An </a:t>
          </a:r>
          <a:r>
            <a:rPr lang="da-DK" sz="1400" kern="1200" dirty="0" err="1"/>
            <a:t>outside</a:t>
          </a:r>
          <a:r>
            <a:rPr lang="da-DK" sz="1400" kern="1200" dirty="0"/>
            <a:t> view of </a:t>
          </a:r>
          <a:r>
            <a:rPr lang="da-DK" sz="1400" kern="1200" dirty="0" err="1"/>
            <a:t>self</a:t>
          </a:r>
          <a:r>
            <a:rPr lang="da-DK" sz="1400" kern="1200" dirty="0"/>
            <a:t> as by </a:t>
          </a:r>
          <a:r>
            <a:rPr lang="da-DK" sz="1400" kern="1200" dirty="0" err="1"/>
            <a:t>others</a:t>
          </a:r>
          <a:endParaRPr lang="da-DK" sz="1400" kern="1200" dirty="0"/>
        </a:p>
      </dsp:txBody>
      <dsp:txXfrm>
        <a:off x="3573522" y="1155577"/>
        <a:ext cx="2219143" cy="1945209"/>
      </dsp:txXfrm>
    </dsp:sp>
    <dsp:sp modelId="{8EBAE4F1-9087-4207-86B2-36889C5C42D7}">
      <dsp:nvSpPr>
        <dsp:cNvPr id="0" name=""/>
        <dsp:cNvSpPr/>
      </dsp:nvSpPr>
      <dsp:spPr>
        <a:xfrm>
          <a:off x="5373959" y="240184"/>
          <a:ext cx="418706" cy="418706"/>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A7583E-E667-4C31-8D10-4B29730FFCBD}">
      <dsp:nvSpPr>
        <dsp:cNvPr id="0" name=""/>
        <dsp:cNvSpPr/>
      </dsp:nvSpPr>
      <dsp:spPr>
        <a:xfrm rot="5400000">
          <a:off x="6536771" y="-488631"/>
          <a:ext cx="1477214" cy="2458052"/>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C990E5-566D-4A32-A5BC-F251E314198C}">
      <dsp:nvSpPr>
        <dsp:cNvPr id="0" name=""/>
        <dsp:cNvSpPr/>
      </dsp:nvSpPr>
      <dsp:spPr>
        <a:xfrm>
          <a:off x="6290187" y="8257"/>
          <a:ext cx="2219143" cy="2420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endParaRPr lang="da-DK" sz="1200" b="1" kern="1200" dirty="0"/>
        </a:p>
        <a:p>
          <a:pPr marL="0" lvl="0" indent="0" algn="l" defTabSz="533400">
            <a:lnSpc>
              <a:spcPct val="90000"/>
            </a:lnSpc>
            <a:spcBef>
              <a:spcPct val="0"/>
            </a:spcBef>
            <a:spcAft>
              <a:spcPct val="35000"/>
            </a:spcAft>
            <a:buNone/>
          </a:pPr>
          <a:r>
            <a:rPr lang="da-DK" sz="1200" b="1" kern="1200" dirty="0"/>
            <a:t>3. </a:t>
          </a:r>
          <a:r>
            <a:rPr lang="da-DK" sz="1200" b="1" kern="1200" dirty="0" err="1"/>
            <a:t>Pedagogical</a:t>
          </a:r>
          <a:r>
            <a:rPr lang="da-DK" sz="1200" b="1" kern="1200" dirty="0"/>
            <a:t>/professional </a:t>
          </a:r>
          <a:r>
            <a:rPr lang="da-DK" sz="1200" b="1" kern="1200" dirty="0" err="1"/>
            <a:t>expertice</a:t>
          </a:r>
          <a:r>
            <a:rPr lang="da-DK" sz="1200" b="1" kern="1200" dirty="0"/>
            <a:t> and </a:t>
          </a:r>
          <a:r>
            <a:rPr lang="da-DK" sz="1200" b="1" kern="1200" dirty="0" err="1"/>
            <a:t>knowledge</a:t>
          </a:r>
          <a:endParaRPr lang="da-DK" sz="1200" b="1" kern="1200" dirty="0"/>
        </a:p>
        <a:p>
          <a:pPr marL="0" lvl="0" indent="0" algn="l" defTabSz="533400">
            <a:lnSpc>
              <a:spcPct val="90000"/>
            </a:lnSpc>
            <a:spcBef>
              <a:spcPct val="0"/>
            </a:spcBef>
            <a:spcAft>
              <a:spcPct val="35000"/>
            </a:spcAft>
            <a:buNone/>
          </a:pPr>
          <a:endParaRPr lang="da-DK" sz="1200" b="1" kern="1200" dirty="0"/>
        </a:p>
        <a:p>
          <a:pPr marL="0" lvl="0" indent="0" algn="l" defTabSz="533400">
            <a:lnSpc>
              <a:spcPct val="90000"/>
            </a:lnSpc>
            <a:spcBef>
              <a:spcPct val="0"/>
            </a:spcBef>
            <a:spcAft>
              <a:spcPct val="35000"/>
            </a:spcAft>
            <a:buNone/>
          </a:pPr>
          <a:r>
            <a:rPr lang="da-DK" sz="1400" kern="1200" dirty="0" err="1"/>
            <a:t>What</a:t>
          </a:r>
          <a:r>
            <a:rPr lang="da-DK" sz="1400" kern="1200" dirty="0"/>
            <a:t> </a:t>
          </a:r>
          <a:r>
            <a:rPr lang="da-DK" sz="1400" kern="1200" dirty="0" err="1"/>
            <a:t>happens</a:t>
          </a:r>
          <a:r>
            <a:rPr lang="da-DK" sz="1400" kern="1200" dirty="0"/>
            <a:t> on the film is an </a:t>
          </a:r>
          <a:r>
            <a:rPr lang="da-DK" sz="1400" kern="1200" dirty="0" err="1"/>
            <a:t>expression</a:t>
          </a:r>
          <a:r>
            <a:rPr lang="da-DK" sz="1400" kern="1200" dirty="0"/>
            <a:t> of a </a:t>
          </a:r>
          <a:r>
            <a:rPr lang="da-DK" sz="1400" kern="1200" dirty="0" err="1"/>
            <a:t>certain</a:t>
          </a:r>
          <a:r>
            <a:rPr lang="da-DK" sz="1400" kern="1200" dirty="0"/>
            <a:t> professional </a:t>
          </a:r>
          <a:r>
            <a:rPr lang="da-DK" sz="1400" kern="1200" dirty="0" err="1"/>
            <a:t>expertice</a:t>
          </a:r>
          <a:r>
            <a:rPr lang="da-DK" sz="1400" kern="1200" dirty="0"/>
            <a:t>  </a:t>
          </a:r>
        </a:p>
        <a:p>
          <a:pPr marL="0" lvl="0" indent="0" algn="l" defTabSz="533400">
            <a:lnSpc>
              <a:spcPct val="90000"/>
            </a:lnSpc>
            <a:spcBef>
              <a:spcPct val="0"/>
            </a:spcBef>
            <a:spcAft>
              <a:spcPct val="35000"/>
            </a:spcAft>
            <a:buNone/>
          </a:pPr>
          <a:endParaRPr lang="da-DK" sz="1400" kern="1200" dirty="0"/>
        </a:p>
        <a:p>
          <a:pPr marL="0" lvl="0" indent="0" algn="l" defTabSz="533400">
            <a:lnSpc>
              <a:spcPct val="90000"/>
            </a:lnSpc>
            <a:spcBef>
              <a:spcPct val="0"/>
            </a:spcBef>
            <a:spcAft>
              <a:spcPct val="35000"/>
            </a:spcAft>
            <a:buNone/>
          </a:pPr>
          <a:r>
            <a:rPr lang="da-DK" sz="1400" kern="1200" dirty="0"/>
            <a:t>How </a:t>
          </a:r>
          <a:r>
            <a:rPr lang="da-DK" sz="1400" kern="1200" dirty="0" err="1"/>
            <a:t>can</a:t>
          </a:r>
          <a:r>
            <a:rPr lang="da-DK" sz="1400" kern="1200" dirty="0"/>
            <a:t> </a:t>
          </a:r>
          <a:r>
            <a:rPr lang="da-DK" sz="1400" kern="1200" dirty="0" err="1"/>
            <a:t>we</a:t>
          </a:r>
          <a:r>
            <a:rPr lang="da-DK" sz="1400" kern="1200" dirty="0"/>
            <a:t> understand it and </a:t>
          </a:r>
          <a:r>
            <a:rPr lang="da-DK" sz="1400" kern="1200" dirty="0" err="1"/>
            <a:t>reflect</a:t>
          </a:r>
          <a:r>
            <a:rPr lang="da-DK" sz="1400" kern="1200" dirty="0"/>
            <a:t> on it </a:t>
          </a:r>
          <a:r>
            <a:rPr lang="da-DK" sz="1400" kern="1200" dirty="0" err="1"/>
            <a:t>together</a:t>
          </a:r>
          <a:r>
            <a:rPr lang="da-DK" sz="1400" kern="1200" dirty="0"/>
            <a:t>.</a:t>
          </a:r>
        </a:p>
        <a:p>
          <a:pPr marL="0" lvl="0" indent="0" algn="l" defTabSz="533400">
            <a:lnSpc>
              <a:spcPct val="90000"/>
            </a:lnSpc>
            <a:spcBef>
              <a:spcPct val="0"/>
            </a:spcBef>
            <a:spcAft>
              <a:spcPct val="35000"/>
            </a:spcAft>
            <a:buNone/>
          </a:pPr>
          <a:r>
            <a:rPr lang="da-DK" sz="1400" kern="1200" dirty="0"/>
            <a:t>A </a:t>
          </a:r>
          <a:r>
            <a:rPr lang="da-DK" sz="1400" kern="1200" dirty="0" err="1"/>
            <a:t>other</a:t>
          </a:r>
          <a:r>
            <a:rPr lang="da-DK" sz="1400" kern="1200" dirty="0"/>
            <a:t> view by </a:t>
          </a:r>
          <a:r>
            <a:rPr lang="da-DK" sz="1400" kern="1200" dirty="0" err="1"/>
            <a:t>me</a:t>
          </a:r>
          <a:r>
            <a:rPr lang="da-DK" sz="1400" kern="1200" dirty="0"/>
            <a:t> and </a:t>
          </a:r>
          <a:r>
            <a:rPr lang="da-DK" sz="1400" kern="1200" dirty="0" err="1"/>
            <a:t>others</a:t>
          </a:r>
          <a:r>
            <a:rPr lang="da-DK" sz="1400" kern="1200" dirty="0"/>
            <a:t>. Not </a:t>
          </a:r>
          <a:r>
            <a:rPr lang="da-DK" sz="1400" kern="1200" dirty="0" err="1"/>
            <a:t>me</a:t>
          </a:r>
          <a:r>
            <a:rPr lang="da-DK" sz="1400" kern="1200" dirty="0"/>
            <a:t>, but ‘just’ a professional</a:t>
          </a:r>
        </a:p>
      </dsp:txBody>
      <dsp:txXfrm>
        <a:off x="6290187" y="8257"/>
        <a:ext cx="2219143" cy="24202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559DA-3DC5-466C-9B0B-DA56709FA513}">
      <dsp:nvSpPr>
        <dsp:cNvPr id="0" name=""/>
        <dsp:cNvSpPr/>
      </dsp:nvSpPr>
      <dsp:spPr>
        <a:xfrm rot="5400000">
          <a:off x="1103441" y="1093390"/>
          <a:ext cx="1477214" cy="2458052"/>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0F36B6-83DC-404E-89F5-5220AED9B12D}">
      <dsp:nvSpPr>
        <dsp:cNvPr id="0" name=""/>
        <dsp:cNvSpPr/>
      </dsp:nvSpPr>
      <dsp:spPr>
        <a:xfrm>
          <a:off x="856857" y="1827818"/>
          <a:ext cx="2219143" cy="1945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a-DK" sz="1200" b="1" kern="1200" dirty="0"/>
            <a:t>1. OOOMMMGGG, Do I </a:t>
          </a:r>
          <a:r>
            <a:rPr lang="da-DK" sz="1200" b="1" kern="1200" dirty="0" err="1"/>
            <a:t>really</a:t>
          </a:r>
          <a:r>
            <a:rPr lang="da-DK" sz="1200" b="1" kern="1200" dirty="0"/>
            <a:t> sound like </a:t>
          </a:r>
          <a:r>
            <a:rPr lang="da-DK" sz="1200" b="1" kern="1200" dirty="0" err="1"/>
            <a:t>that</a:t>
          </a:r>
          <a:r>
            <a:rPr lang="da-DK" sz="1200" b="1" kern="1200" dirty="0"/>
            <a:t>? </a:t>
          </a:r>
        </a:p>
        <a:p>
          <a:pPr marL="0" lvl="0" indent="0" algn="l" defTabSz="533400">
            <a:lnSpc>
              <a:spcPct val="90000"/>
            </a:lnSpc>
            <a:spcBef>
              <a:spcPct val="0"/>
            </a:spcBef>
            <a:spcAft>
              <a:spcPct val="35000"/>
            </a:spcAft>
            <a:buNone/>
          </a:pPr>
          <a:r>
            <a:rPr lang="da-DK" sz="1400" kern="1200" dirty="0"/>
            <a:t>I </a:t>
          </a:r>
          <a:r>
            <a:rPr lang="da-DK" sz="1400" kern="1200" dirty="0" err="1"/>
            <a:t>see</a:t>
          </a:r>
          <a:r>
            <a:rPr lang="da-DK" sz="1400" kern="1200" dirty="0"/>
            <a:t> </a:t>
          </a:r>
          <a:r>
            <a:rPr lang="da-DK" sz="1400" kern="1200" dirty="0" err="1"/>
            <a:t>myself</a:t>
          </a:r>
          <a:endParaRPr lang="da-DK" sz="1400" kern="1200" dirty="0"/>
        </a:p>
        <a:p>
          <a:pPr marL="0" lvl="0" indent="0" algn="l" defTabSz="533400">
            <a:lnSpc>
              <a:spcPct val="90000"/>
            </a:lnSpc>
            <a:spcBef>
              <a:spcPct val="0"/>
            </a:spcBef>
            <a:spcAft>
              <a:spcPct val="35000"/>
            </a:spcAft>
            <a:buNone/>
          </a:pPr>
          <a:r>
            <a:rPr lang="da-DK" sz="1400" kern="1200" dirty="0"/>
            <a:t>Focus on </a:t>
          </a:r>
          <a:r>
            <a:rPr lang="da-DK" sz="1400" kern="1200" dirty="0" err="1"/>
            <a:t>appearance</a:t>
          </a:r>
          <a:r>
            <a:rPr lang="da-DK" sz="1400" kern="1200" dirty="0"/>
            <a:t> and looks</a:t>
          </a:r>
        </a:p>
        <a:p>
          <a:pPr marL="0" lvl="0" indent="0" algn="l" defTabSz="533400">
            <a:lnSpc>
              <a:spcPct val="90000"/>
            </a:lnSpc>
            <a:spcBef>
              <a:spcPct val="0"/>
            </a:spcBef>
            <a:spcAft>
              <a:spcPct val="35000"/>
            </a:spcAft>
            <a:buNone/>
          </a:pPr>
          <a:r>
            <a:rPr lang="da-DK" sz="1400" kern="1200" dirty="0"/>
            <a:t>An </a:t>
          </a:r>
          <a:r>
            <a:rPr lang="da-DK" sz="1400" kern="1200" dirty="0" err="1"/>
            <a:t>outside</a:t>
          </a:r>
          <a:r>
            <a:rPr lang="da-DK" sz="1400" kern="1200" dirty="0"/>
            <a:t>-view with and by </a:t>
          </a:r>
          <a:r>
            <a:rPr lang="da-DK" sz="1400" kern="1200" dirty="0" err="1"/>
            <a:t>oneself</a:t>
          </a:r>
          <a:endParaRPr lang="da-DK" sz="1400" kern="1200" dirty="0"/>
        </a:p>
      </dsp:txBody>
      <dsp:txXfrm>
        <a:off x="856857" y="1827818"/>
        <a:ext cx="2219143" cy="1945209"/>
      </dsp:txXfrm>
    </dsp:sp>
    <dsp:sp modelId="{6988C5D2-DC01-42EE-BC40-7DDA2A210608}">
      <dsp:nvSpPr>
        <dsp:cNvPr id="0" name=""/>
        <dsp:cNvSpPr/>
      </dsp:nvSpPr>
      <dsp:spPr>
        <a:xfrm>
          <a:off x="2657294" y="912425"/>
          <a:ext cx="418706" cy="418706"/>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AB5AB8-70E3-408F-9396-0E7AAC7FC2CA}">
      <dsp:nvSpPr>
        <dsp:cNvPr id="0" name=""/>
        <dsp:cNvSpPr/>
      </dsp:nvSpPr>
      <dsp:spPr>
        <a:xfrm rot="5400000">
          <a:off x="3820106" y="421149"/>
          <a:ext cx="1477214" cy="2458052"/>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E01895-463B-4E7E-A86C-B78B083EC2EF}">
      <dsp:nvSpPr>
        <dsp:cNvPr id="0" name=""/>
        <dsp:cNvSpPr/>
      </dsp:nvSpPr>
      <dsp:spPr>
        <a:xfrm>
          <a:off x="3573522" y="1155577"/>
          <a:ext cx="2219143" cy="1945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a-DK" sz="1200" b="1" kern="1200" dirty="0"/>
            <a:t>2.  Look </a:t>
          </a:r>
          <a:r>
            <a:rPr lang="da-DK" sz="1200" b="1" kern="1200" dirty="0" err="1"/>
            <a:t>what</a:t>
          </a:r>
          <a:r>
            <a:rPr lang="da-DK" sz="1200" b="1" kern="1200" dirty="0"/>
            <a:t> I did!</a:t>
          </a:r>
        </a:p>
        <a:p>
          <a:pPr marL="0" lvl="0" indent="0" algn="l" defTabSz="533400">
            <a:lnSpc>
              <a:spcPct val="90000"/>
            </a:lnSpc>
            <a:spcBef>
              <a:spcPct val="0"/>
            </a:spcBef>
            <a:spcAft>
              <a:spcPct val="35000"/>
            </a:spcAft>
            <a:buNone/>
          </a:pPr>
          <a:r>
            <a:rPr lang="da-DK" sz="1400" kern="1200" dirty="0" err="1"/>
            <a:t>Showing</a:t>
          </a:r>
          <a:r>
            <a:rPr lang="da-DK" sz="1400" kern="1200" dirty="0"/>
            <a:t> it to </a:t>
          </a:r>
          <a:r>
            <a:rPr lang="da-DK" sz="1400" kern="1200" dirty="0" err="1"/>
            <a:t>others</a:t>
          </a:r>
          <a:r>
            <a:rPr lang="da-DK" sz="1400" kern="1200" dirty="0"/>
            <a:t> (</a:t>
          </a:r>
          <a:r>
            <a:rPr lang="da-DK" sz="1400" kern="1200" dirty="0" err="1"/>
            <a:t>counselor</a:t>
          </a:r>
          <a:r>
            <a:rPr lang="da-DK" sz="1400" kern="1200" dirty="0"/>
            <a:t> and </a:t>
          </a:r>
          <a:r>
            <a:rPr lang="da-DK" sz="1400" kern="1200" dirty="0" err="1"/>
            <a:t>fellow</a:t>
          </a:r>
          <a:r>
            <a:rPr lang="da-DK" sz="1400" kern="1200" dirty="0"/>
            <a:t> students)</a:t>
          </a:r>
        </a:p>
        <a:p>
          <a:pPr marL="0" lvl="0" indent="0" algn="l" defTabSz="533400">
            <a:lnSpc>
              <a:spcPct val="90000"/>
            </a:lnSpc>
            <a:spcBef>
              <a:spcPct val="0"/>
            </a:spcBef>
            <a:spcAft>
              <a:spcPct val="35000"/>
            </a:spcAft>
            <a:buNone/>
          </a:pPr>
          <a:r>
            <a:rPr lang="da-DK" sz="1400" kern="1200" dirty="0"/>
            <a:t>Focus on actions and </a:t>
          </a:r>
          <a:r>
            <a:rPr lang="da-DK" sz="1400" kern="1200" dirty="0" err="1"/>
            <a:t>possible</a:t>
          </a:r>
          <a:r>
            <a:rPr lang="da-DK" sz="1400" kern="1200" dirty="0"/>
            <a:t> </a:t>
          </a:r>
          <a:r>
            <a:rPr lang="da-DK" sz="1400" kern="1200" dirty="0" err="1"/>
            <a:t>improvements</a:t>
          </a:r>
          <a:endParaRPr lang="da-DK" sz="1400" kern="1200" dirty="0"/>
        </a:p>
        <a:p>
          <a:pPr marL="0" lvl="0" indent="0" algn="l" defTabSz="533400">
            <a:lnSpc>
              <a:spcPct val="90000"/>
            </a:lnSpc>
            <a:spcBef>
              <a:spcPct val="0"/>
            </a:spcBef>
            <a:spcAft>
              <a:spcPct val="35000"/>
            </a:spcAft>
            <a:buNone/>
          </a:pPr>
          <a:endParaRPr lang="da-DK" sz="1400" kern="1200" dirty="0"/>
        </a:p>
        <a:p>
          <a:pPr marL="0" lvl="0" indent="0" algn="l" defTabSz="533400">
            <a:lnSpc>
              <a:spcPct val="90000"/>
            </a:lnSpc>
            <a:spcBef>
              <a:spcPct val="0"/>
            </a:spcBef>
            <a:spcAft>
              <a:spcPct val="35000"/>
            </a:spcAft>
            <a:buNone/>
          </a:pPr>
          <a:r>
            <a:rPr lang="da-DK" sz="1400" kern="1200" dirty="0"/>
            <a:t>An </a:t>
          </a:r>
          <a:r>
            <a:rPr lang="da-DK" sz="1400" kern="1200" dirty="0" err="1"/>
            <a:t>outside</a:t>
          </a:r>
          <a:r>
            <a:rPr lang="da-DK" sz="1400" kern="1200" dirty="0"/>
            <a:t> view of </a:t>
          </a:r>
          <a:r>
            <a:rPr lang="da-DK" sz="1400" kern="1200" dirty="0" err="1"/>
            <a:t>self</a:t>
          </a:r>
          <a:r>
            <a:rPr lang="da-DK" sz="1400" kern="1200" dirty="0"/>
            <a:t> as by </a:t>
          </a:r>
          <a:r>
            <a:rPr lang="da-DK" sz="1400" kern="1200" dirty="0" err="1"/>
            <a:t>others</a:t>
          </a:r>
          <a:endParaRPr lang="da-DK" sz="1400" kern="1200" dirty="0"/>
        </a:p>
      </dsp:txBody>
      <dsp:txXfrm>
        <a:off x="3573522" y="1155577"/>
        <a:ext cx="2219143" cy="1945209"/>
      </dsp:txXfrm>
    </dsp:sp>
    <dsp:sp modelId="{8EBAE4F1-9087-4207-86B2-36889C5C42D7}">
      <dsp:nvSpPr>
        <dsp:cNvPr id="0" name=""/>
        <dsp:cNvSpPr/>
      </dsp:nvSpPr>
      <dsp:spPr>
        <a:xfrm>
          <a:off x="5373959" y="240184"/>
          <a:ext cx="418706" cy="418706"/>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A7583E-E667-4C31-8D10-4B29730FFCBD}">
      <dsp:nvSpPr>
        <dsp:cNvPr id="0" name=""/>
        <dsp:cNvSpPr/>
      </dsp:nvSpPr>
      <dsp:spPr>
        <a:xfrm rot="5400000">
          <a:off x="6536771" y="-488631"/>
          <a:ext cx="1477214" cy="2458052"/>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C990E5-566D-4A32-A5BC-F251E314198C}">
      <dsp:nvSpPr>
        <dsp:cNvPr id="0" name=""/>
        <dsp:cNvSpPr/>
      </dsp:nvSpPr>
      <dsp:spPr>
        <a:xfrm>
          <a:off x="6290187" y="8257"/>
          <a:ext cx="2219143" cy="2420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endParaRPr lang="da-DK" sz="1200" b="1" kern="1200" dirty="0"/>
        </a:p>
        <a:p>
          <a:pPr marL="0" lvl="0" indent="0" algn="l" defTabSz="533400">
            <a:lnSpc>
              <a:spcPct val="90000"/>
            </a:lnSpc>
            <a:spcBef>
              <a:spcPct val="0"/>
            </a:spcBef>
            <a:spcAft>
              <a:spcPct val="35000"/>
            </a:spcAft>
            <a:buNone/>
          </a:pPr>
          <a:r>
            <a:rPr lang="da-DK" sz="1200" b="1" kern="1200" dirty="0"/>
            <a:t>3. </a:t>
          </a:r>
          <a:r>
            <a:rPr lang="da-DK" sz="1200" b="1" kern="1200" dirty="0" err="1"/>
            <a:t>Pedagogical</a:t>
          </a:r>
          <a:r>
            <a:rPr lang="da-DK" sz="1200" b="1" kern="1200" dirty="0"/>
            <a:t>/professional </a:t>
          </a:r>
          <a:r>
            <a:rPr lang="da-DK" sz="1200" b="1" kern="1200" dirty="0" err="1"/>
            <a:t>expertice</a:t>
          </a:r>
          <a:r>
            <a:rPr lang="da-DK" sz="1200" b="1" kern="1200" dirty="0"/>
            <a:t> and </a:t>
          </a:r>
          <a:r>
            <a:rPr lang="da-DK" sz="1200" b="1" kern="1200" dirty="0" err="1"/>
            <a:t>knowledge</a:t>
          </a:r>
          <a:endParaRPr lang="da-DK" sz="1200" b="1" kern="1200" dirty="0"/>
        </a:p>
        <a:p>
          <a:pPr marL="0" lvl="0" indent="0" algn="l" defTabSz="533400">
            <a:lnSpc>
              <a:spcPct val="90000"/>
            </a:lnSpc>
            <a:spcBef>
              <a:spcPct val="0"/>
            </a:spcBef>
            <a:spcAft>
              <a:spcPct val="35000"/>
            </a:spcAft>
            <a:buNone/>
          </a:pPr>
          <a:endParaRPr lang="da-DK" sz="1200" b="1" kern="1200" dirty="0"/>
        </a:p>
        <a:p>
          <a:pPr marL="0" lvl="0" indent="0" algn="l" defTabSz="533400">
            <a:lnSpc>
              <a:spcPct val="90000"/>
            </a:lnSpc>
            <a:spcBef>
              <a:spcPct val="0"/>
            </a:spcBef>
            <a:spcAft>
              <a:spcPct val="35000"/>
            </a:spcAft>
            <a:buNone/>
          </a:pPr>
          <a:r>
            <a:rPr lang="da-DK" sz="1400" kern="1200" dirty="0" err="1"/>
            <a:t>What</a:t>
          </a:r>
          <a:r>
            <a:rPr lang="da-DK" sz="1400" kern="1200" dirty="0"/>
            <a:t> </a:t>
          </a:r>
          <a:r>
            <a:rPr lang="da-DK" sz="1400" kern="1200" dirty="0" err="1"/>
            <a:t>happens</a:t>
          </a:r>
          <a:r>
            <a:rPr lang="da-DK" sz="1400" kern="1200" dirty="0"/>
            <a:t> on the film is an </a:t>
          </a:r>
          <a:r>
            <a:rPr lang="da-DK" sz="1400" kern="1200" dirty="0" err="1"/>
            <a:t>expression</a:t>
          </a:r>
          <a:r>
            <a:rPr lang="da-DK" sz="1400" kern="1200" dirty="0"/>
            <a:t> of a </a:t>
          </a:r>
          <a:r>
            <a:rPr lang="da-DK" sz="1400" kern="1200" dirty="0" err="1"/>
            <a:t>certain</a:t>
          </a:r>
          <a:r>
            <a:rPr lang="da-DK" sz="1400" kern="1200" dirty="0"/>
            <a:t> professional </a:t>
          </a:r>
          <a:r>
            <a:rPr lang="da-DK" sz="1400" kern="1200" dirty="0" err="1"/>
            <a:t>expertice</a:t>
          </a:r>
          <a:r>
            <a:rPr lang="da-DK" sz="1400" kern="1200" dirty="0"/>
            <a:t>  </a:t>
          </a:r>
        </a:p>
        <a:p>
          <a:pPr marL="0" lvl="0" indent="0" algn="l" defTabSz="533400">
            <a:lnSpc>
              <a:spcPct val="90000"/>
            </a:lnSpc>
            <a:spcBef>
              <a:spcPct val="0"/>
            </a:spcBef>
            <a:spcAft>
              <a:spcPct val="35000"/>
            </a:spcAft>
            <a:buNone/>
          </a:pPr>
          <a:endParaRPr lang="da-DK" sz="1400" kern="1200" dirty="0"/>
        </a:p>
        <a:p>
          <a:pPr marL="0" lvl="0" indent="0" algn="l" defTabSz="533400">
            <a:lnSpc>
              <a:spcPct val="90000"/>
            </a:lnSpc>
            <a:spcBef>
              <a:spcPct val="0"/>
            </a:spcBef>
            <a:spcAft>
              <a:spcPct val="35000"/>
            </a:spcAft>
            <a:buNone/>
          </a:pPr>
          <a:r>
            <a:rPr lang="da-DK" sz="1400" kern="1200" dirty="0"/>
            <a:t>How </a:t>
          </a:r>
          <a:r>
            <a:rPr lang="da-DK" sz="1400" kern="1200" dirty="0" err="1"/>
            <a:t>can</a:t>
          </a:r>
          <a:r>
            <a:rPr lang="da-DK" sz="1400" kern="1200" dirty="0"/>
            <a:t> </a:t>
          </a:r>
          <a:r>
            <a:rPr lang="da-DK" sz="1400" kern="1200" dirty="0" err="1"/>
            <a:t>we</a:t>
          </a:r>
          <a:r>
            <a:rPr lang="da-DK" sz="1400" kern="1200" dirty="0"/>
            <a:t> understand it and </a:t>
          </a:r>
          <a:r>
            <a:rPr lang="da-DK" sz="1400" kern="1200" dirty="0" err="1"/>
            <a:t>reflect</a:t>
          </a:r>
          <a:r>
            <a:rPr lang="da-DK" sz="1400" kern="1200" dirty="0"/>
            <a:t> on it </a:t>
          </a:r>
          <a:r>
            <a:rPr lang="da-DK" sz="1400" kern="1200" dirty="0" err="1"/>
            <a:t>together</a:t>
          </a:r>
          <a:r>
            <a:rPr lang="da-DK" sz="1400" kern="1200" dirty="0"/>
            <a:t>.</a:t>
          </a:r>
        </a:p>
        <a:p>
          <a:pPr marL="0" lvl="0" indent="0" algn="l" defTabSz="533400">
            <a:lnSpc>
              <a:spcPct val="90000"/>
            </a:lnSpc>
            <a:spcBef>
              <a:spcPct val="0"/>
            </a:spcBef>
            <a:spcAft>
              <a:spcPct val="35000"/>
            </a:spcAft>
            <a:buNone/>
          </a:pPr>
          <a:r>
            <a:rPr lang="da-DK" sz="1400" kern="1200" dirty="0"/>
            <a:t>A </a:t>
          </a:r>
          <a:r>
            <a:rPr lang="da-DK" sz="1400" kern="1200" dirty="0" err="1"/>
            <a:t>other</a:t>
          </a:r>
          <a:r>
            <a:rPr lang="da-DK" sz="1400" kern="1200" dirty="0"/>
            <a:t> view by </a:t>
          </a:r>
          <a:r>
            <a:rPr lang="da-DK" sz="1400" kern="1200" dirty="0" err="1"/>
            <a:t>me</a:t>
          </a:r>
          <a:r>
            <a:rPr lang="da-DK" sz="1400" kern="1200" dirty="0"/>
            <a:t> and </a:t>
          </a:r>
          <a:r>
            <a:rPr lang="da-DK" sz="1400" kern="1200" dirty="0" err="1"/>
            <a:t>others</a:t>
          </a:r>
          <a:r>
            <a:rPr lang="da-DK" sz="1400" kern="1200" dirty="0"/>
            <a:t>. Not </a:t>
          </a:r>
          <a:r>
            <a:rPr lang="da-DK" sz="1400" kern="1200" dirty="0" err="1"/>
            <a:t>me</a:t>
          </a:r>
          <a:r>
            <a:rPr lang="da-DK" sz="1400" kern="1200" dirty="0"/>
            <a:t>, but ‘just’ a professional</a:t>
          </a:r>
        </a:p>
      </dsp:txBody>
      <dsp:txXfrm>
        <a:off x="6290187" y="8257"/>
        <a:ext cx="2219143" cy="242028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F63A07-91CF-4BE4-A0F7-27F894F72611}" type="datetimeFigureOut">
              <a:rPr lang="da-DK" smtClean="0"/>
              <a:t>22-04-2024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21C12-3774-4A32-A173-931B77254F98}" type="slidenum">
              <a:rPr lang="da-DK" smtClean="0"/>
              <a:t>‹nr.›</a:t>
            </a:fld>
            <a:endParaRPr lang="da-DK"/>
          </a:p>
        </p:txBody>
      </p:sp>
    </p:spTree>
    <p:extLst>
      <p:ext uri="{BB962C8B-B14F-4D97-AF65-F5344CB8AC3E}">
        <p14:creationId xmlns:p14="http://schemas.microsoft.com/office/powerpoint/2010/main" val="3470274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Kun deres/vores</a:t>
            </a:r>
            <a:r>
              <a:rPr lang="da-DK" baseline="0" dirty="0"/>
              <a:t> (efter)</a:t>
            </a:r>
            <a:r>
              <a:rPr lang="da-DK" baseline="0" dirty="0" err="1"/>
              <a:t>reationaliserede</a:t>
            </a:r>
            <a:r>
              <a:rPr lang="da-DK" baseline="0" dirty="0"/>
              <a:t> og af os udvalgte </a:t>
            </a:r>
            <a:r>
              <a:rPr lang="da-DK" baseline="0" dirty="0" err="1"/>
              <a:t>foki</a:t>
            </a:r>
            <a:endParaRPr lang="da-DK" baseline="0" dirty="0"/>
          </a:p>
          <a:p>
            <a:r>
              <a:rPr lang="da-DK" baseline="0" dirty="0"/>
              <a:t>De studerendes egne fortolkninger – hvad er det altså, vi kan forholde os til? Deres forestillinger om deres praksis</a:t>
            </a:r>
          </a:p>
          <a:p>
            <a:r>
              <a:rPr lang="da-DK" baseline="0" dirty="0"/>
              <a:t>Der sker så meget mere end det, de/vi selv får øje på</a:t>
            </a:r>
            <a:endParaRPr lang="da-DK" dirty="0"/>
          </a:p>
        </p:txBody>
      </p:sp>
      <p:sp>
        <p:nvSpPr>
          <p:cNvPr id="4" name="Pladsholder til slidenummer 3"/>
          <p:cNvSpPr>
            <a:spLocks noGrp="1"/>
          </p:cNvSpPr>
          <p:nvPr>
            <p:ph type="sldNum" sz="quarter" idx="10"/>
          </p:nvPr>
        </p:nvSpPr>
        <p:spPr/>
        <p:txBody>
          <a:bodyPr/>
          <a:lstStyle/>
          <a:p>
            <a:fld id="{908E3F0D-919F-4954-8CFB-6828092EC45C}" type="slidenum">
              <a:rPr lang="da-DK" smtClean="0"/>
              <a:t>6</a:t>
            </a:fld>
            <a:endParaRPr lang="da-DK"/>
          </a:p>
        </p:txBody>
      </p:sp>
    </p:spTree>
    <p:extLst>
      <p:ext uri="{BB962C8B-B14F-4D97-AF65-F5344CB8AC3E}">
        <p14:creationId xmlns:p14="http://schemas.microsoft.com/office/powerpoint/2010/main" val="2553329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36C548-B58F-4577-956A-A567C758940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509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B63F7-EF8D-1442-2805-F90D13F7F6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6B73C6-4021-68D5-1099-5B1540F6C8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45FE5C-42F5-ED25-BFA5-92006F0FA515}"/>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5" name="Footer Placeholder 4">
            <a:extLst>
              <a:ext uri="{FF2B5EF4-FFF2-40B4-BE49-F238E27FC236}">
                <a16:creationId xmlns:a16="http://schemas.microsoft.com/office/drawing/2014/main" id="{08D8D708-28BE-2B4D-76EA-65C5F9F1DE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C89D1B-E6BF-1F61-350B-A416EBB70266}"/>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82209175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B7F94-F949-C9D2-64CD-B62B7DC798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6E5FE4-1DC9-4259-BC3F-AAA35F553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1BD69D-53F3-11C2-CD61-58145ADE391F}"/>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5" name="Footer Placeholder 4">
            <a:extLst>
              <a:ext uri="{FF2B5EF4-FFF2-40B4-BE49-F238E27FC236}">
                <a16:creationId xmlns:a16="http://schemas.microsoft.com/office/drawing/2014/main" id="{CA127DC1-FAE3-D580-F35F-401162D214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95CA33-9D26-98B6-E85B-DDD045083703}"/>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2126212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DBDCC-CCDE-89ED-215B-A5C7B94C5B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55A45BD-B998-CDFD-1526-FDD92DF37B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D13C8F-2C17-07EA-C35A-A35FBFF6BAE6}"/>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5" name="Footer Placeholder 4">
            <a:extLst>
              <a:ext uri="{FF2B5EF4-FFF2-40B4-BE49-F238E27FC236}">
                <a16:creationId xmlns:a16="http://schemas.microsoft.com/office/drawing/2014/main" id="{973E90C3-7845-28AD-B4AB-4E25141A32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7ABC6B-8C7F-938E-F069-4B9182347D40}"/>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17568475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22F3A-0938-B89E-F4AB-85FEE18072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60B9D-3512-C97D-CC45-A43A179A5D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7026FA-4782-12C8-2CC1-2C75094515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189C04-0833-1C4B-D8A2-3712684FF8AE}"/>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6" name="Footer Placeholder 5">
            <a:extLst>
              <a:ext uri="{FF2B5EF4-FFF2-40B4-BE49-F238E27FC236}">
                <a16:creationId xmlns:a16="http://schemas.microsoft.com/office/drawing/2014/main" id="{C74AB21E-0157-D95F-9FCC-4B063351BD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AD5F7A-AE0A-B266-6D5F-8DCFAF7C0971}"/>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235343900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F502-0597-DE6F-EFAA-91FE7CBC24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5B2D51-88C7-8166-7DF4-05B2412EE1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4D9031-D1F7-2CE0-3119-FE2D72314F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84C981-6167-2D0E-C5BB-60431E3459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AFAC50-58D5-0FF1-CA9C-ADFF4B70CC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2834AD-3601-067D-72FB-6D29B190C11E}"/>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8" name="Footer Placeholder 7">
            <a:extLst>
              <a:ext uri="{FF2B5EF4-FFF2-40B4-BE49-F238E27FC236}">
                <a16:creationId xmlns:a16="http://schemas.microsoft.com/office/drawing/2014/main" id="{F366F7D6-4AD1-81C2-9724-6BD002051E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19DA6-2F99-B552-267C-700E7BCBDFD0}"/>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19837663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FFD68-AAAD-B847-FEDE-8097587BDC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9AE93F-DDAA-4DD3-F594-609BC950455F}"/>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4" name="Footer Placeholder 3">
            <a:extLst>
              <a:ext uri="{FF2B5EF4-FFF2-40B4-BE49-F238E27FC236}">
                <a16:creationId xmlns:a16="http://schemas.microsoft.com/office/drawing/2014/main" id="{4BBBD2A4-363A-DAA0-622F-DD627BA81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16BABE-D66C-7F7F-7ABA-8A59FDD28E4F}"/>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292194500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5D7050-3A86-DB26-84B4-1380B38A3D30}"/>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3" name="Footer Placeholder 2">
            <a:extLst>
              <a:ext uri="{FF2B5EF4-FFF2-40B4-BE49-F238E27FC236}">
                <a16:creationId xmlns:a16="http://schemas.microsoft.com/office/drawing/2014/main" id="{25EE70D8-9614-140C-81C8-4A5C6A3B8B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5A678B-AC33-BD31-7B81-62828144C398}"/>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211436859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7EB7-7A36-D8E2-02CC-749D8CB3F2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2C83CD-C860-00EB-932A-D31384975C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2020D6-2495-A29C-DAC2-F0076F1846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4F7D8A-A545-AF69-94BF-B59A301035E7}"/>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6" name="Footer Placeholder 5">
            <a:extLst>
              <a:ext uri="{FF2B5EF4-FFF2-40B4-BE49-F238E27FC236}">
                <a16:creationId xmlns:a16="http://schemas.microsoft.com/office/drawing/2014/main" id="{1D14F846-93A0-440A-DF82-A698055FAC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7D9461-0EED-10DF-5196-A303CB95FF96}"/>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121318450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58D1-A1EA-0634-FAC2-90E4D720AF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B24B92-4BA2-E8CE-A1AE-B265778655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B59854-B0B7-287F-B832-2C9C0A998D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AE5A84-FE53-EC4F-4180-C28245FDBDD8}"/>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6" name="Footer Placeholder 5">
            <a:extLst>
              <a:ext uri="{FF2B5EF4-FFF2-40B4-BE49-F238E27FC236}">
                <a16:creationId xmlns:a16="http://schemas.microsoft.com/office/drawing/2014/main" id="{55B90BC5-7018-2B6D-B9F7-2475E1AF44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276DC6-615A-374B-A4E6-15D9BD75FDA1}"/>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314948795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04915-0AA5-88A7-550C-EDDA662671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87B0AC-256A-DD5C-1FB2-5A51ABFB7B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8513A8-DC61-DCAC-BADE-CE9BA1EE3933}"/>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5" name="Footer Placeholder 4">
            <a:extLst>
              <a:ext uri="{FF2B5EF4-FFF2-40B4-BE49-F238E27FC236}">
                <a16:creationId xmlns:a16="http://schemas.microsoft.com/office/drawing/2014/main" id="{304F1CA6-2AA6-85A0-F736-1DE71D2407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F0E3D0-868A-15DA-2C55-9405297444AF}"/>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324205093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2D8FEF-8EEC-1D16-8F69-5FF3DA5EC3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0F4F87-CA82-C826-169C-6FB5E8F980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D8FAE7-3CBB-7B80-6765-1E483D9B8B68}"/>
              </a:ext>
            </a:extLst>
          </p:cNvPr>
          <p:cNvSpPr>
            <a:spLocks noGrp="1"/>
          </p:cNvSpPr>
          <p:nvPr>
            <p:ph type="dt" sz="half" idx="10"/>
          </p:nvPr>
        </p:nvSpPr>
        <p:spPr/>
        <p:txBody>
          <a:bodyPr/>
          <a:lstStyle/>
          <a:p>
            <a:fld id="{1A886069-5185-423F-843D-C2F3A033B902}" type="datetimeFigureOut">
              <a:rPr lang="en-US" smtClean="0"/>
              <a:t>4/22/2024</a:t>
            </a:fld>
            <a:endParaRPr lang="en-US"/>
          </a:p>
        </p:txBody>
      </p:sp>
      <p:sp>
        <p:nvSpPr>
          <p:cNvPr id="5" name="Footer Placeholder 4">
            <a:extLst>
              <a:ext uri="{FF2B5EF4-FFF2-40B4-BE49-F238E27FC236}">
                <a16:creationId xmlns:a16="http://schemas.microsoft.com/office/drawing/2014/main" id="{A49F97FD-BF40-F2B8-A174-8202C55221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56C77-356C-3228-9EE8-7AC8DFA4CB61}"/>
              </a:ext>
            </a:extLst>
          </p:cNvPr>
          <p:cNvSpPr>
            <a:spLocks noGrp="1"/>
          </p:cNvSpPr>
          <p:nvPr>
            <p:ph type="sldNum" sz="quarter" idx="12"/>
          </p:nvPr>
        </p:nvSpPr>
        <p:spPr/>
        <p:txBody>
          <a:bodyPr/>
          <a:lstStyle/>
          <a:p>
            <a:fld id="{80580A79-C1F5-4728-9713-FF2EEEBEE14A}" type="slidenum">
              <a:rPr lang="en-US" smtClean="0"/>
              <a:t>‹nr.›</a:t>
            </a:fld>
            <a:endParaRPr lang="en-US"/>
          </a:p>
        </p:txBody>
      </p:sp>
    </p:spTree>
    <p:extLst>
      <p:ext uri="{BB962C8B-B14F-4D97-AF65-F5344CB8AC3E}">
        <p14:creationId xmlns:p14="http://schemas.microsoft.com/office/powerpoint/2010/main" val="272173407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dholdsside 2-spaltet - Spejling">
    <p:spTree>
      <p:nvGrpSpPr>
        <p:cNvPr id="1" name=""/>
        <p:cNvGrpSpPr/>
        <p:nvPr/>
      </p:nvGrpSpPr>
      <p:grpSpPr>
        <a:xfrm>
          <a:off x="0" y="0"/>
          <a:ext cx="0" cy="0"/>
          <a:chOff x="0" y="0"/>
          <a:chExt cx="0" cy="0"/>
        </a:xfrm>
      </p:grpSpPr>
      <p:sp>
        <p:nvSpPr>
          <p:cNvPr id="2" name="Titel 1"/>
          <p:cNvSpPr>
            <a:spLocks noGrp="1"/>
          </p:cNvSpPr>
          <p:nvPr>
            <p:ph type="title"/>
          </p:nvPr>
        </p:nvSpPr>
        <p:spPr>
          <a:xfrm>
            <a:off x="6912091" y="526805"/>
            <a:ext cx="4598844" cy="837967"/>
          </a:xfrm>
        </p:spPr>
        <p:txBody>
          <a:bodyPr/>
          <a:lstStyle>
            <a:lvl1pPr algn="ctr">
              <a:defRPr sz="2667">
                <a:solidFill>
                  <a:schemeClr val="accent1"/>
                </a:solidFill>
              </a:defRPr>
            </a:lvl1pPr>
          </a:lstStyle>
          <a:p>
            <a:r>
              <a:rPr lang="da-DK" dirty="0"/>
              <a:t>Klik for at redigere i master</a:t>
            </a:r>
          </a:p>
        </p:txBody>
      </p:sp>
      <p:sp>
        <p:nvSpPr>
          <p:cNvPr id="4" name="Pladsholder til tekst 5"/>
          <p:cNvSpPr>
            <a:spLocks noGrp="1"/>
          </p:cNvSpPr>
          <p:nvPr>
            <p:ph type="body" sz="quarter" idx="11"/>
          </p:nvPr>
        </p:nvSpPr>
        <p:spPr>
          <a:xfrm>
            <a:off x="6917511" y="1604798"/>
            <a:ext cx="4593424" cy="3456517"/>
          </a:xfrm>
          <a:prstGeom prst="rect">
            <a:avLst/>
          </a:prstGeom>
        </p:spPr>
        <p:txBody>
          <a:bodyPr lIns="0" tIns="0" rIns="0" bIns="0"/>
          <a:lstStyle>
            <a:lvl1pPr algn="ctr">
              <a:defRPr>
                <a:solidFill>
                  <a:srgbClr val="000000"/>
                </a:solidFill>
              </a:defRPr>
            </a:lvl1pPr>
            <a:lvl2pPr algn="ctr">
              <a:defRPr>
                <a:solidFill>
                  <a:srgbClr val="000000"/>
                </a:solidFill>
              </a:defRPr>
            </a:lvl2pPr>
            <a:lvl3pPr algn="ctr">
              <a:defRPr>
                <a:solidFill>
                  <a:srgbClr val="000000"/>
                </a:solidFill>
              </a:defRPr>
            </a:lvl3pPr>
            <a:lvl4pPr algn="ctr">
              <a:defRPr>
                <a:solidFill>
                  <a:srgbClr val="000000"/>
                </a:solidFill>
              </a:defRPr>
            </a:lvl4pPr>
            <a:lvl5pPr algn="ctr">
              <a:defRPr>
                <a:solidFill>
                  <a:srgbClr val="000000"/>
                </a:solidFill>
              </a:defRPr>
            </a:lvl5p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6096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dirty="0"/>
          </a:p>
        </p:txBody>
      </p:sp>
      <p:sp>
        <p:nvSpPr>
          <p:cNvPr id="9" name="Pladsholder til tekst 5"/>
          <p:cNvSpPr>
            <a:spLocks noGrp="1"/>
          </p:cNvSpPr>
          <p:nvPr>
            <p:ph type="body" sz="quarter" idx="13"/>
          </p:nvPr>
        </p:nvSpPr>
        <p:spPr>
          <a:xfrm>
            <a:off x="959768" y="1184259"/>
            <a:ext cx="4176464" cy="4489483"/>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1975220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1813B5-2A41-5C27-B7E0-D603DEF4AE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243182-73AD-0D40-3DCC-23A18443DA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119043-2191-16F3-BF2E-3BC4C2360E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886069-5185-423F-843D-C2F3A033B902}" type="datetimeFigureOut">
              <a:rPr lang="en-US" smtClean="0"/>
              <a:t>4/22/2024</a:t>
            </a:fld>
            <a:endParaRPr lang="en-US"/>
          </a:p>
        </p:txBody>
      </p:sp>
      <p:sp>
        <p:nvSpPr>
          <p:cNvPr id="5" name="Footer Placeholder 4">
            <a:extLst>
              <a:ext uri="{FF2B5EF4-FFF2-40B4-BE49-F238E27FC236}">
                <a16:creationId xmlns:a16="http://schemas.microsoft.com/office/drawing/2014/main" id="{AFE4536C-B9BE-F920-FD20-E3C829D7C0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B5E17EA-46F5-6E05-831C-C882CC57D7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580A79-C1F5-4728-9713-FF2EEEBEE14A}" type="slidenum">
              <a:rPr lang="en-US" smtClean="0"/>
              <a:t>‹nr.›</a:t>
            </a:fld>
            <a:endParaRPr lang="en-US"/>
          </a:p>
        </p:txBody>
      </p:sp>
    </p:spTree>
    <p:extLst>
      <p:ext uri="{BB962C8B-B14F-4D97-AF65-F5344CB8AC3E}">
        <p14:creationId xmlns:p14="http://schemas.microsoft.com/office/powerpoint/2010/main" val="178992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video.kp.dk/media/Pomfritprojekt/0_bcnzw3fy" TargetMode="External"/><Relationship Id="rId13" Type="http://schemas.openxmlformats.org/officeDocument/2006/relationships/hyperlink" Target="https://video.kp.dk/media/Garderoben+720/0_zqk5lup4" TargetMode="External"/><Relationship Id="rId3" Type="http://schemas.openxmlformats.org/officeDocument/2006/relationships/hyperlink" Target="https://video.kp.dk/media/Spisesituationen+-+720/0_jp0sqb1y" TargetMode="External"/><Relationship Id="rId7" Type="http://schemas.openxmlformats.org/officeDocument/2006/relationships/hyperlink" Target="https://video.kp.dk/media/Tegneprojektet+720/0_zsswe18k" TargetMode="External"/><Relationship Id="rId12" Type="http://schemas.openxmlformats.org/officeDocument/2006/relationships/hyperlink" Target="https://video.kp.dk/media/Garderoben.m4v/0_uqegnvj5" TargetMode="External"/><Relationship Id="rId2" Type="http://schemas.openxmlformats.org/officeDocument/2006/relationships/hyperlink" Target="https://video.kp.dk/media/Spisesituationen/0_wi0g07fj" TargetMode="External"/><Relationship Id="rId1" Type="http://schemas.openxmlformats.org/officeDocument/2006/relationships/slideLayout" Target="../slideLayouts/slideLayout12.xml"/><Relationship Id="rId6" Type="http://schemas.openxmlformats.org/officeDocument/2006/relationships/hyperlink" Target="https://video.kp.dk/media/Tegneprojektet/0_2va4vpzi" TargetMode="External"/><Relationship Id="rId11" Type="http://schemas.openxmlformats.org/officeDocument/2006/relationships/hyperlink" Target="https://video.kp.dk/media/Eftermiddagsmad+720/0_pa80sx30" TargetMode="External"/><Relationship Id="rId5" Type="http://schemas.openxmlformats.org/officeDocument/2006/relationships/hyperlink" Target="https://video.kp.dk/media/Samlingen+720/0_c4s4ukz3" TargetMode="External"/><Relationship Id="rId10" Type="http://schemas.openxmlformats.org/officeDocument/2006/relationships/hyperlink" Target="https://video.kp.dk/media/Eftermiddagsmad/0_fzhr7w5d" TargetMode="External"/><Relationship Id="rId4" Type="http://schemas.openxmlformats.org/officeDocument/2006/relationships/hyperlink" Target="https://video.kp.dk/media/Samlingen/0_ijncqhs7" TargetMode="External"/><Relationship Id="rId9" Type="http://schemas.openxmlformats.org/officeDocument/2006/relationships/hyperlink" Target="https://video.kp.dk/media/Pomfritprojekt+720/0_3yc63rlx"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hyperlink" Target="http://ufm.dk/en/education-and-institutions/higher-education/university-colleges/university-college-educations/bachelor-in-social-educatio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omments" Target="../comments/comment1.xml"/><Relationship Id="rId5" Type="http://schemas.openxmlformats.org/officeDocument/2006/relationships/image" Target="../media/image4.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792014" y="-25399"/>
            <a:ext cx="9144000" cy="2387600"/>
          </a:xfrm>
        </p:spPr>
        <p:txBody>
          <a:bodyPr/>
          <a:lstStyle/>
          <a:p>
            <a:r>
              <a:rPr lang="da-DK" dirty="0"/>
              <a:t>Students’ </a:t>
            </a:r>
            <a:r>
              <a:rPr lang="da-DK" dirty="0" err="1"/>
              <a:t>reflections</a:t>
            </a:r>
            <a:endParaRPr lang="da-DK" dirty="0"/>
          </a:p>
        </p:txBody>
      </p:sp>
      <p:sp>
        <p:nvSpPr>
          <p:cNvPr id="3" name="Undertitel 2"/>
          <p:cNvSpPr>
            <a:spLocks noGrp="1"/>
          </p:cNvSpPr>
          <p:nvPr>
            <p:ph type="subTitle" idx="1"/>
          </p:nvPr>
        </p:nvSpPr>
        <p:spPr>
          <a:xfrm>
            <a:off x="1429407" y="2362201"/>
            <a:ext cx="9144000" cy="1655762"/>
          </a:xfrm>
        </p:spPr>
        <p:txBody>
          <a:bodyPr/>
          <a:lstStyle/>
          <a:p>
            <a:r>
              <a:rPr lang="da-DK" dirty="0"/>
              <a:t>Using video </a:t>
            </a:r>
            <a:r>
              <a:rPr lang="da-DK" dirty="0" err="1"/>
              <a:t>tools</a:t>
            </a:r>
            <a:r>
              <a:rPr lang="da-DK" dirty="0"/>
              <a:t> </a:t>
            </a:r>
          </a:p>
        </p:txBody>
      </p:sp>
      <p:pic>
        <p:nvPicPr>
          <p:cNvPr id="3074" name="Picture 2" descr="Billedresultat for iris conn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1532" y="3244610"/>
            <a:ext cx="4999749" cy="3160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24388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FC0160-89FC-1546-307E-80181663CB8F}"/>
              </a:ext>
            </a:extLst>
          </p:cNvPr>
          <p:cNvSpPr>
            <a:spLocks noGrp="1"/>
          </p:cNvSpPr>
          <p:nvPr>
            <p:ph type="title"/>
          </p:nvPr>
        </p:nvSpPr>
        <p:spPr>
          <a:xfrm>
            <a:off x="6917511" y="657755"/>
            <a:ext cx="4580416" cy="837967"/>
          </a:xfrm>
        </p:spPr>
        <p:txBody>
          <a:bodyPr>
            <a:normAutofit fontScale="90000"/>
          </a:bodyPr>
          <a:lstStyle/>
          <a:p>
            <a:pPr algn="l"/>
            <a:r>
              <a:rPr lang="da-DK" sz="3733" dirty="0" err="1"/>
              <a:t>Eksamples</a:t>
            </a:r>
            <a:r>
              <a:rPr lang="da-DK" sz="3733" dirty="0"/>
              <a:t> of videos by students</a:t>
            </a:r>
          </a:p>
        </p:txBody>
      </p:sp>
      <p:sp>
        <p:nvSpPr>
          <p:cNvPr id="3" name="Pladsholder til tekst 2">
            <a:extLst>
              <a:ext uri="{FF2B5EF4-FFF2-40B4-BE49-F238E27FC236}">
                <a16:creationId xmlns:a16="http://schemas.microsoft.com/office/drawing/2014/main" id="{966572C7-C5C8-5B05-862E-8787CDD94751}"/>
              </a:ext>
            </a:extLst>
          </p:cNvPr>
          <p:cNvSpPr>
            <a:spLocks noGrp="1"/>
          </p:cNvSpPr>
          <p:nvPr>
            <p:ph type="body" sz="quarter" idx="11"/>
          </p:nvPr>
        </p:nvSpPr>
        <p:spPr>
          <a:xfrm>
            <a:off x="6917511" y="1844824"/>
            <a:ext cx="4593424" cy="4176464"/>
          </a:xfrm>
        </p:spPr>
        <p:txBody>
          <a:bodyPr>
            <a:normAutofit fontScale="85000" lnSpcReduction="20000"/>
          </a:bodyPr>
          <a:lstStyle/>
          <a:p>
            <a:pPr algn="l"/>
            <a:r>
              <a:rPr lang="da-DK" dirty="0" err="1"/>
              <a:t>We</a:t>
            </a:r>
            <a:r>
              <a:rPr lang="da-DK" dirty="0"/>
              <a:t> made a </a:t>
            </a:r>
            <a:r>
              <a:rPr lang="da-DK" dirty="0" err="1"/>
              <a:t>collection</a:t>
            </a:r>
            <a:r>
              <a:rPr lang="da-DK" dirty="0"/>
              <a:t> of videos made by students for </a:t>
            </a:r>
            <a:r>
              <a:rPr lang="da-DK" dirty="0" err="1"/>
              <a:t>educational</a:t>
            </a:r>
            <a:r>
              <a:rPr lang="da-DK" dirty="0"/>
              <a:t> </a:t>
            </a:r>
            <a:r>
              <a:rPr lang="da-DK" dirty="0" err="1"/>
              <a:t>use</a:t>
            </a:r>
            <a:endParaRPr lang="da-DK" dirty="0"/>
          </a:p>
          <a:p>
            <a:pPr algn="l"/>
            <a:endParaRPr lang="da-DK" dirty="0"/>
          </a:p>
          <a:p>
            <a:pPr algn="l"/>
            <a:r>
              <a:rPr lang="da-DK" dirty="0"/>
              <a:t>The videos </a:t>
            </a:r>
            <a:r>
              <a:rPr lang="da-DK" dirty="0" err="1"/>
              <a:t>are</a:t>
            </a:r>
            <a:r>
              <a:rPr lang="da-DK" dirty="0"/>
              <a:t> not </a:t>
            </a:r>
            <a:r>
              <a:rPr lang="da-DK" dirty="0" err="1"/>
              <a:t>perfect</a:t>
            </a:r>
            <a:r>
              <a:rPr lang="da-DK" dirty="0"/>
              <a:t> in terms of </a:t>
            </a:r>
            <a:r>
              <a:rPr lang="da-DK" dirty="0" err="1"/>
              <a:t>technical</a:t>
            </a:r>
            <a:r>
              <a:rPr lang="da-DK" dirty="0"/>
              <a:t> or professional </a:t>
            </a:r>
            <a:r>
              <a:rPr lang="da-DK" dirty="0" err="1"/>
              <a:t>focus</a:t>
            </a:r>
            <a:r>
              <a:rPr lang="da-DK" dirty="0"/>
              <a:t> </a:t>
            </a:r>
          </a:p>
          <a:p>
            <a:pPr algn="l"/>
            <a:endParaRPr lang="da-DK" dirty="0"/>
          </a:p>
          <a:p>
            <a:pPr algn="l"/>
            <a:r>
              <a:rPr lang="da-DK" dirty="0"/>
              <a:t>Video </a:t>
            </a:r>
            <a:r>
              <a:rPr lang="da-DK" dirty="0" err="1"/>
              <a:t>recordings</a:t>
            </a:r>
            <a:r>
              <a:rPr lang="da-DK" dirty="0"/>
              <a:t> like </a:t>
            </a:r>
            <a:r>
              <a:rPr lang="da-DK" dirty="0" err="1"/>
              <a:t>these</a:t>
            </a:r>
            <a:r>
              <a:rPr lang="da-DK" dirty="0"/>
              <a:t> of </a:t>
            </a:r>
            <a:r>
              <a:rPr lang="da-DK" dirty="0" err="1"/>
              <a:t>very</a:t>
            </a:r>
            <a:r>
              <a:rPr lang="da-DK" dirty="0"/>
              <a:t> </a:t>
            </a:r>
            <a:r>
              <a:rPr lang="da-DK" dirty="0" err="1"/>
              <a:t>ordinary</a:t>
            </a:r>
            <a:r>
              <a:rPr lang="da-DK" dirty="0"/>
              <a:t> and </a:t>
            </a:r>
            <a:r>
              <a:rPr lang="da-DK" dirty="0" err="1"/>
              <a:t>everyday</a:t>
            </a:r>
            <a:r>
              <a:rPr lang="da-DK" dirty="0"/>
              <a:t> situations in professional practice </a:t>
            </a:r>
            <a:r>
              <a:rPr lang="da-DK" dirty="0" err="1"/>
              <a:t>are</a:t>
            </a:r>
            <a:r>
              <a:rPr lang="da-DK" dirty="0"/>
              <a:t> </a:t>
            </a:r>
            <a:r>
              <a:rPr lang="da-DK" dirty="0" err="1"/>
              <a:t>very</a:t>
            </a:r>
            <a:r>
              <a:rPr lang="da-DK" dirty="0"/>
              <a:t> </a:t>
            </a:r>
            <a:r>
              <a:rPr lang="da-DK" dirty="0" err="1"/>
              <a:t>useful</a:t>
            </a:r>
            <a:r>
              <a:rPr lang="da-DK" dirty="0"/>
              <a:t> to </a:t>
            </a:r>
            <a:r>
              <a:rPr lang="da-DK" dirty="0" err="1"/>
              <a:t>exercise</a:t>
            </a:r>
            <a:r>
              <a:rPr lang="da-DK" dirty="0"/>
              <a:t> </a:t>
            </a:r>
            <a:r>
              <a:rPr lang="da-DK" dirty="0" err="1"/>
              <a:t>your</a:t>
            </a:r>
            <a:r>
              <a:rPr lang="da-DK" dirty="0"/>
              <a:t> </a:t>
            </a:r>
            <a:r>
              <a:rPr lang="da-DK" dirty="0" err="1"/>
              <a:t>reflective</a:t>
            </a:r>
            <a:r>
              <a:rPr lang="da-DK" dirty="0"/>
              <a:t> ‘</a:t>
            </a:r>
            <a:r>
              <a:rPr lang="da-DK" dirty="0" err="1"/>
              <a:t>muscles</a:t>
            </a:r>
            <a:r>
              <a:rPr lang="da-DK" dirty="0"/>
              <a:t>’</a:t>
            </a:r>
            <a:r>
              <a:rPr lang="da-DK" dirty="0">
                <a:sym typeface="Wingdings" panose="05000000000000000000" pitchFamily="2" charset="2"/>
              </a:rPr>
              <a:t></a:t>
            </a:r>
            <a:r>
              <a:rPr lang="da-DK" dirty="0"/>
              <a:t>.</a:t>
            </a:r>
          </a:p>
        </p:txBody>
      </p:sp>
      <p:graphicFrame>
        <p:nvGraphicFramePr>
          <p:cNvPr id="9" name="Tabel 8">
            <a:extLst>
              <a:ext uri="{FF2B5EF4-FFF2-40B4-BE49-F238E27FC236}">
                <a16:creationId xmlns:a16="http://schemas.microsoft.com/office/drawing/2014/main" id="{8427B598-6D99-8748-0E9A-314BE909FF97}"/>
              </a:ext>
            </a:extLst>
          </p:cNvPr>
          <p:cNvGraphicFramePr>
            <a:graphicFrameLocks noGrp="1"/>
          </p:cNvGraphicFramePr>
          <p:nvPr/>
        </p:nvGraphicFramePr>
        <p:xfrm>
          <a:off x="143339" y="657755"/>
          <a:ext cx="5760640" cy="5685863"/>
        </p:xfrm>
        <a:graphic>
          <a:graphicData uri="http://schemas.openxmlformats.org/drawingml/2006/table">
            <a:tbl>
              <a:tblPr firstRow="1" firstCol="1" bandRow="1">
                <a:tableStyleId>{5C22544A-7EE6-4342-B048-85BDC9FD1C3A}</a:tableStyleId>
              </a:tblPr>
              <a:tblGrid>
                <a:gridCol w="1632180">
                  <a:extLst>
                    <a:ext uri="{9D8B030D-6E8A-4147-A177-3AD203B41FA5}">
                      <a16:colId xmlns:a16="http://schemas.microsoft.com/office/drawing/2014/main" val="4207989584"/>
                    </a:ext>
                  </a:extLst>
                </a:gridCol>
                <a:gridCol w="1929453">
                  <a:extLst>
                    <a:ext uri="{9D8B030D-6E8A-4147-A177-3AD203B41FA5}">
                      <a16:colId xmlns:a16="http://schemas.microsoft.com/office/drawing/2014/main" val="2103724953"/>
                    </a:ext>
                  </a:extLst>
                </a:gridCol>
                <a:gridCol w="2199007">
                  <a:extLst>
                    <a:ext uri="{9D8B030D-6E8A-4147-A177-3AD203B41FA5}">
                      <a16:colId xmlns:a16="http://schemas.microsoft.com/office/drawing/2014/main" val="3211963614"/>
                    </a:ext>
                  </a:extLst>
                </a:gridCol>
              </a:tblGrid>
              <a:tr h="229943">
                <a:tc>
                  <a:txBody>
                    <a:bodyPr/>
                    <a:lstStyle/>
                    <a:p>
                      <a:r>
                        <a:rPr lang="da-DK" sz="1500">
                          <a:effectLst/>
                        </a:rPr>
                        <a:t> </a:t>
                      </a:r>
                      <a:endParaRPr lang="da-DK" sz="1500">
                        <a:effectLst/>
                        <a:latin typeface="Calibri" panose="020F0502020204030204" pitchFamily="34" charset="0"/>
                        <a:ea typeface="Aptos" panose="020B0004020202020204" pitchFamily="34" charset="0"/>
                      </a:endParaRPr>
                    </a:p>
                  </a:txBody>
                  <a:tcPr marL="86228" marR="86228" marT="0" marB="0"/>
                </a:tc>
                <a:tc>
                  <a:txBody>
                    <a:bodyPr/>
                    <a:lstStyle/>
                    <a:p>
                      <a:r>
                        <a:rPr lang="da-DK" sz="1500">
                          <a:effectLst/>
                        </a:rPr>
                        <a:t>Opløsning -1080</a:t>
                      </a:r>
                      <a:endParaRPr lang="da-DK" sz="1500">
                        <a:effectLst/>
                        <a:latin typeface="Calibri" panose="020F0502020204030204" pitchFamily="34" charset="0"/>
                        <a:ea typeface="Aptos" panose="020B0004020202020204" pitchFamily="34" charset="0"/>
                      </a:endParaRPr>
                    </a:p>
                  </a:txBody>
                  <a:tcPr marL="86228" marR="86228" marT="0" marB="0"/>
                </a:tc>
                <a:tc>
                  <a:txBody>
                    <a:bodyPr/>
                    <a:lstStyle/>
                    <a:p>
                      <a:r>
                        <a:rPr lang="da-DK" sz="1500">
                          <a:effectLst/>
                        </a:rPr>
                        <a:t>Opløsning - 720</a:t>
                      </a:r>
                      <a:endParaRPr lang="da-DK" sz="1500">
                        <a:effectLst/>
                        <a:latin typeface="Calibri" panose="020F0502020204030204" pitchFamily="34" charset="0"/>
                        <a:ea typeface="Aptos" panose="020B0004020202020204" pitchFamily="34" charset="0"/>
                      </a:endParaRPr>
                    </a:p>
                  </a:txBody>
                  <a:tcPr marL="86228" marR="86228" marT="0" marB="0"/>
                </a:tc>
                <a:extLst>
                  <a:ext uri="{0D108BD9-81ED-4DB2-BD59-A6C34878D82A}">
                    <a16:rowId xmlns:a16="http://schemas.microsoft.com/office/drawing/2014/main" val="1343366252"/>
                  </a:ext>
                </a:extLst>
              </a:tr>
              <a:tr h="894080">
                <a:tc>
                  <a:txBody>
                    <a:bodyPr/>
                    <a:lstStyle/>
                    <a:p>
                      <a:r>
                        <a:rPr lang="da-DK" sz="1300">
                          <a:effectLst/>
                        </a:rPr>
                        <a:t>Spisesituationen</a:t>
                      </a:r>
                      <a:endParaRPr lang="da-DK" sz="1500">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a:solidFill>
                            <a:schemeClr val="tx1"/>
                          </a:solidFill>
                          <a:effectLst/>
                          <a:hlinkClick r:id="rId2" tooltip="https://video.kp.dk/media/Spisesituationen/0_wi0g07fj">
                            <a:extLst>
                              <a:ext uri="{A12FA001-AC4F-418D-AE19-62706E023703}">
                                <ahyp:hlinkClr xmlns:ahyp="http://schemas.microsoft.com/office/drawing/2018/hyperlinkcolor" val="tx"/>
                              </a:ext>
                            </a:extLst>
                          </a:hlinkClick>
                        </a:rPr>
                        <a:t>https://video.kp.dk/media/Spisesituationen/0_wi0g07fj</a:t>
                      </a:r>
                      <a:endParaRPr lang="da-DK" sz="1500">
                        <a:solidFill>
                          <a:schemeClr val="tx1"/>
                        </a:solidFill>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a:solidFill>
                            <a:schemeClr val="tx1"/>
                          </a:solidFill>
                          <a:effectLst/>
                          <a:hlinkClick r:id="rId3" tooltip="https://video.kp.dk/media/Spisesituationen+-+720/0_jp0sqb1y">
                            <a:extLst>
                              <a:ext uri="{A12FA001-AC4F-418D-AE19-62706E023703}">
                                <ahyp:hlinkClr xmlns:ahyp="http://schemas.microsoft.com/office/drawing/2018/hyperlinkcolor" val="tx"/>
                              </a:ext>
                            </a:extLst>
                          </a:hlinkClick>
                        </a:rPr>
                        <a:t>https://video.kp.dk/media/Spisesituationen+-+720/0_jp0sqb1y</a:t>
                      </a:r>
                      <a:endParaRPr lang="da-DK" sz="1500">
                        <a:solidFill>
                          <a:schemeClr val="tx1"/>
                        </a:solidFill>
                        <a:effectLst/>
                      </a:endParaRPr>
                    </a:p>
                    <a:p>
                      <a:r>
                        <a:rPr lang="da-DK" sz="1500">
                          <a:solidFill>
                            <a:schemeClr val="tx1"/>
                          </a:solidFill>
                          <a:effectLst/>
                        </a:rPr>
                        <a:t> </a:t>
                      </a:r>
                      <a:endParaRPr lang="da-DK" sz="1500">
                        <a:solidFill>
                          <a:schemeClr val="tx1"/>
                        </a:solidFill>
                        <a:effectLst/>
                        <a:latin typeface="Calibri" panose="020F0502020204030204" pitchFamily="34" charset="0"/>
                        <a:ea typeface="Aptos" panose="020B0004020202020204" pitchFamily="34" charset="0"/>
                      </a:endParaRPr>
                    </a:p>
                  </a:txBody>
                  <a:tcPr marL="86228" marR="86228" marT="0" marB="0"/>
                </a:tc>
                <a:extLst>
                  <a:ext uri="{0D108BD9-81ED-4DB2-BD59-A6C34878D82A}">
                    <a16:rowId xmlns:a16="http://schemas.microsoft.com/office/drawing/2014/main" val="1326382408"/>
                  </a:ext>
                </a:extLst>
              </a:tr>
              <a:tr h="873760">
                <a:tc>
                  <a:txBody>
                    <a:bodyPr/>
                    <a:lstStyle/>
                    <a:p>
                      <a:r>
                        <a:rPr lang="da-DK" sz="1300">
                          <a:effectLst/>
                        </a:rPr>
                        <a:t>Samlingen</a:t>
                      </a:r>
                      <a:endParaRPr lang="da-DK" sz="1500">
                        <a:effectLst/>
                      </a:endParaRPr>
                    </a:p>
                    <a:p>
                      <a:r>
                        <a:rPr lang="da-DK" sz="1300">
                          <a:effectLst/>
                        </a:rPr>
                        <a:t> </a:t>
                      </a:r>
                      <a:endParaRPr lang="da-DK" sz="1500">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a:solidFill>
                            <a:schemeClr val="tx1"/>
                          </a:solidFill>
                          <a:effectLst/>
                          <a:hlinkClick r:id="rId4" tooltip="https://video.kp.dk/media/Samlingen/0_ijncqhs7">
                            <a:extLst>
                              <a:ext uri="{A12FA001-AC4F-418D-AE19-62706E023703}">
                                <ahyp:hlinkClr xmlns:ahyp="http://schemas.microsoft.com/office/drawing/2018/hyperlinkcolor" val="tx"/>
                              </a:ext>
                            </a:extLst>
                          </a:hlinkClick>
                        </a:rPr>
                        <a:t>https://video.kp.dk/media/Samlingen/0_ijncqhs7</a:t>
                      </a:r>
                      <a:endParaRPr lang="da-DK" sz="1500">
                        <a:solidFill>
                          <a:schemeClr val="tx1"/>
                        </a:solidFill>
                        <a:effectLst/>
                      </a:endParaRPr>
                    </a:p>
                    <a:p>
                      <a:r>
                        <a:rPr lang="da-DK" sz="1300">
                          <a:solidFill>
                            <a:schemeClr val="tx1"/>
                          </a:solidFill>
                          <a:effectLst/>
                        </a:rPr>
                        <a:t> </a:t>
                      </a:r>
                      <a:endParaRPr lang="da-DK" sz="1500">
                        <a:solidFill>
                          <a:schemeClr val="tx1"/>
                        </a:solidFill>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a:solidFill>
                            <a:schemeClr val="tx1"/>
                          </a:solidFill>
                          <a:effectLst/>
                          <a:hlinkClick r:id="rId5" tooltip="https://video.kp.dk/media/Samlingen+720/0_c4s4ukz3">
                            <a:extLst>
                              <a:ext uri="{A12FA001-AC4F-418D-AE19-62706E023703}">
                                <ahyp:hlinkClr xmlns:ahyp="http://schemas.microsoft.com/office/drawing/2018/hyperlinkcolor" val="tx"/>
                              </a:ext>
                            </a:extLst>
                          </a:hlinkClick>
                        </a:rPr>
                        <a:t>https://video.kp.dk/media/Samlingen+720/0_c4s4ukz3</a:t>
                      </a:r>
                      <a:endParaRPr lang="da-DK" sz="1500">
                        <a:solidFill>
                          <a:schemeClr val="tx1"/>
                        </a:solidFill>
                        <a:effectLst/>
                        <a:latin typeface="Calibri" panose="020F0502020204030204" pitchFamily="34" charset="0"/>
                        <a:ea typeface="Aptos" panose="020B0004020202020204" pitchFamily="34" charset="0"/>
                      </a:endParaRPr>
                    </a:p>
                  </a:txBody>
                  <a:tcPr marL="86228" marR="86228" marT="0" marB="0"/>
                </a:tc>
                <a:extLst>
                  <a:ext uri="{0D108BD9-81ED-4DB2-BD59-A6C34878D82A}">
                    <a16:rowId xmlns:a16="http://schemas.microsoft.com/office/drawing/2014/main" val="378661296"/>
                  </a:ext>
                </a:extLst>
              </a:tr>
              <a:tr h="894080">
                <a:tc>
                  <a:txBody>
                    <a:bodyPr/>
                    <a:lstStyle/>
                    <a:p>
                      <a:r>
                        <a:rPr lang="da-DK" sz="1300">
                          <a:effectLst/>
                        </a:rPr>
                        <a:t>Tegneprojektet</a:t>
                      </a:r>
                      <a:endParaRPr lang="da-DK" sz="1500">
                        <a:effectLst/>
                      </a:endParaRPr>
                    </a:p>
                    <a:p>
                      <a:r>
                        <a:rPr lang="da-DK" sz="1500">
                          <a:effectLst/>
                        </a:rPr>
                        <a:t> </a:t>
                      </a:r>
                      <a:endParaRPr lang="da-DK" sz="1500">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a:solidFill>
                            <a:schemeClr val="tx1"/>
                          </a:solidFill>
                          <a:effectLst/>
                          <a:hlinkClick r:id="rId6" tooltip="https://video.kp.dk/media/Tegneprojektet/0_2va4vpzi">
                            <a:extLst>
                              <a:ext uri="{A12FA001-AC4F-418D-AE19-62706E023703}">
                                <ahyp:hlinkClr xmlns:ahyp="http://schemas.microsoft.com/office/drawing/2018/hyperlinkcolor" val="tx"/>
                              </a:ext>
                            </a:extLst>
                          </a:hlinkClick>
                        </a:rPr>
                        <a:t>https://video.kp.dk/media/Tegneprojektet/0_2va4vpzi</a:t>
                      </a:r>
                      <a:endParaRPr lang="da-DK" sz="1500">
                        <a:solidFill>
                          <a:schemeClr val="tx1"/>
                        </a:solidFill>
                        <a:effectLst/>
                      </a:endParaRPr>
                    </a:p>
                    <a:p>
                      <a:r>
                        <a:rPr lang="da-DK" sz="1500">
                          <a:solidFill>
                            <a:schemeClr val="tx1"/>
                          </a:solidFill>
                          <a:effectLst/>
                        </a:rPr>
                        <a:t> </a:t>
                      </a:r>
                      <a:endParaRPr lang="da-DK" sz="1500">
                        <a:solidFill>
                          <a:schemeClr val="tx1"/>
                        </a:solidFill>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a:solidFill>
                            <a:schemeClr val="tx1"/>
                          </a:solidFill>
                          <a:effectLst/>
                          <a:hlinkClick r:id="rId7" tooltip="https://video.kp.dk/media/Tegneprojektet+720/0_zsswe18k">
                            <a:extLst>
                              <a:ext uri="{A12FA001-AC4F-418D-AE19-62706E023703}">
                                <ahyp:hlinkClr xmlns:ahyp="http://schemas.microsoft.com/office/drawing/2018/hyperlinkcolor" val="tx"/>
                              </a:ext>
                            </a:extLst>
                          </a:hlinkClick>
                        </a:rPr>
                        <a:t>https://video.kp.dk/media/Tegneprojektet+720/0_zsswe18k</a:t>
                      </a:r>
                      <a:endParaRPr lang="da-DK" sz="1500">
                        <a:solidFill>
                          <a:schemeClr val="tx1"/>
                        </a:solidFill>
                        <a:effectLst/>
                      </a:endParaRPr>
                    </a:p>
                    <a:p>
                      <a:r>
                        <a:rPr lang="da-DK" sz="1500">
                          <a:solidFill>
                            <a:schemeClr val="tx1"/>
                          </a:solidFill>
                          <a:effectLst/>
                        </a:rPr>
                        <a:t> </a:t>
                      </a:r>
                      <a:endParaRPr lang="da-DK" sz="1500">
                        <a:solidFill>
                          <a:schemeClr val="tx1"/>
                        </a:solidFill>
                        <a:effectLst/>
                        <a:latin typeface="Calibri" panose="020F0502020204030204" pitchFamily="34" charset="0"/>
                        <a:ea typeface="Aptos" panose="020B0004020202020204" pitchFamily="34" charset="0"/>
                      </a:endParaRPr>
                    </a:p>
                  </a:txBody>
                  <a:tcPr marL="86228" marR="86228" marT="0" marB="0"/>
                </a:tc>
                <a:extLst>
                  <a:ext uri="{0D108BD9-81ED-4DB2-BD59-A6C34878D82A}">
                    <a16:rowId xmlns:a16="http://schemas.microsoft.com/office/drawing/2014/main" val="3912728709"/>
                  </a:ext>
                </a:extLst>
              </a:tr>
              <a:tr h="894080">
                <a:tc>
                  <a:txBody>
                    <a:bodyPr/>
                    <a:lstStyle/>
                    <a:p>
                      <a:r>
                        <a:rPr lang="da-DK" sz="1300">
                          <a:effectLst/>
                        </a:rPr>
                        <a:t>Pomfritprojekt</a:t>
                      </a:r>
                      <a:endParaRPr lang="da-DK" sz="1500">
                        <a:effectLst/>
                      </a:endParaRPr>
                    </a:p>
                    <a:p>
                      <a:r>
                        <a:rPr lang="da-DK" sz="1500">
                          <a:effectLst/>
                        </a:rPr>
                        <a:t> </a:t>
                      </a:r>
                      <a:endParaRPr lang="da-DK" sz="1500">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a:solidFill>
                            <a:schemeClr val="tx1"/>
                          </a:solidFill>
                          <a:effectLst/>
                          <a:hlinkClick r:id="rId8">
                            <a:extLst>
                              <a:ext uri="{A12FA001-AC4F-418D-AE19-62706E023703}">
                                <ahyp:hlinkClr xmlns:ahyp="http://schemas.microsoft.com/office/drawing/2018/hyperlinkcolor" val="tx"/>
                              </a:ext>
                            </a:extLst>
                          </a:hlinkClick>
                        </a:rPr>
                        <a:t>https://video.kp.dk/media/Pomfritprojekt/0_bcnzw3fy</a:t>
                      </a:r>
                      <a:r>
                        <a:rPr lang="da-DK" sz="1300" u="sng">
                          <a:solidFill>
                            <a:schemeClr val="tx1"/>
                          </a:solidFill>
                          <a:effectLst/>
                        </a:rPr>
                        <a:t> </a:t>
                      </a:r>
                      <a:endParaRPr lang="da-DK" sz="1500">
                        <a:solidFill>
                          <a:schemeClr val="tx1"/>
                        </a:solidFill>
                        <a:effectLst/>
                      </a:endParaRPr>
                    </a:p>
                    <a:p>
                      <a:r>
                        <a:rPr lang="da-DK" sz="1500">
                          <a:solidFill>
                            <a:schemeClr val="tx1"/>
                          </a:solidFill>
                          <a:effectLst/>
                        </a:rPr>
                        <a:t> </a:t>
                      </a:r>
                      <a:endParaRPr lang="da-DK" sz="1500">
                        <a:solidFill>
                          <a:schemeClr val="tx1"/>
                        </a:solidFill>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a:solidFill>
                            <a:schemeClr val="tx1"/>
                          </a:solidFill>
                          <a:effectLst/>
                          <a:hlinkClick r:id="rId9">
                            <a:extLst>
                              <a:ext uri="{A12FA001-AC4F-418D-AE19-62706E023703}">
                                <ahyp:hlinkClr xmlns:ahyp="http://schemas.microsoft.com/office/drawing/2018/hyperlinkcolor" val="tx"/>
                              </a:ext>
                            </a:extLst>
                          </a:hlinkClick>
                        </a:rPr>
                        <a:t>https://video.kp.dk/media/Pomfritprojekt+720/0_3yc63rlx</a:t>
                      </a:r>
                      <a:endParaRPr lang="da-DK" sz="1500">
                        <a:solidFill>
                          <a:schemeClr val="tx1"/>
                        </a:solidFill>
                        <a:effectLst/>
                      </a:endParaRPr>
                    </a:p>
                    <a:p>
                      <a:r>
                        <a:rPr lang="da-DK" sz="1500">
                          <a:solidFill>
                            <a:schemeClr val="tx1"/>
                          </a:solidFill>
                          <a:effectLst/>
                        </a:rPr>
                        <a:t> </a:t>
                      </a:r>
                      <a:endParaRPr lang="da-DK" sz="1500">
                        <a:solidFill>
                          <a:schemeClr val="tx1"/>
                        </a:solidFill>
                        <a:effectLst/>
                        <a:latin typeface="Calibri" panose="020F0502020204030204" pitchFamily="34" charset="0"/>
                        <a:ea typeface="Aptos" panose="020B0004020202020204" pitchFamily="34" charset="0"/>
                      </a:endParaRPr>
                    </a:p>
                  </a:txBody>
                  <a:tcPr marL="86228" marR="86228" marT="0" marB="0"/>
                </a:tc>
                <a:extLst>
                  <a:ext uri="{0D108BD9-81ED-4DB2-BD59-A6C34878D82A}">
                    <a16:rowId xmlns:a16="http://schemas.microsoft.com/office/drawing/2014/main" val="571296850"/>
                  </a:ext>
                </a:extLst>
              </a:tr>
              <a:tr h="894080">
                <a:tc>
                  <a:txBody>
                    <a:bodyPr/>
                    <a:lstStyle/>
                    <a:p>
                      <a:r>
                        <a:rPr lang="da-DK" sz="1300">
                          <a:effectLst/>
                        </a:rPr>
                        <a:t>Eftermiddagsmad</a:t>
                      </a:r>
                      <a:endParaRPr lang="da-DK" sz="1500">
                        <a:effectLst/>
                      </a:endParaRPr>
                    </a:p>
                    <a:p>
                      <a:r>
                        <a:rPr lang="da-DK" sz="1500">
                          <a:effectLst/>
                        </a:rPr>
                        <a:t> </a:t>
                      </a:r>
                      <a:endParaRPr lang="da-DK" sz="1500">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a:solidFill>
                            <a:schemeClr val="tx1"/>
                          </a:solidFill>
                          <a:effectLst/>
                          <a:hlinkClick r:id="rId10">
                            <a:extLst>
                              <a:ext uri="{A12FA001-AC4F-418D-AE19-62706E023703}">
                                <ahyp:hlinkClr xmlns:ahyp="http://schemas.microsoft.com/office/drawing/2018/hyperlinkcolor" val="tx"/>
                              </a:ext>
                            </a:extLst>
                          </a:hlinkClick>
                        </a:rPr>
                        <a:t>https://video.kp.dk/media/Eftermiddagsmad/0_fzhr7w5d</a:t>
                      </a:r>
                      <a:endParaRPr lang="da-DK" sz="1500">
                        <a:solidFill>
                          <a:schemeClr val="tx1"/>
                        </a:solidFill>
                        <a:effectLst/>
                      </a:endParaRPr>
                    </a:p>
                    <a:p>
                      <a:r>
                        <a:rPr lang="da-DK" sz="1500">
                          <a:solidFill>
                            <a:schemeClr val="tx1"/>
                          </a:solidFill>
                          <a:effectLst/>
                        </a:rPr>
                        <a:t> </a:t>
                      </a:r>
                      <a:endParaRPr lang="da-DK" sz="1500">
                        <a:solidFill>
                          <a:schemeClr val="tx1"/>
                        </a:solidFill>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a:solidFill>
                            <a:schemeClr val="tx1"/>
                          </a:solidFill>
                          <a:effectLst/>
                          <a:hlinkClick r:id="rId11">
                            <a:extLst>
                              <a:ext uri="{A12FA001-AC4F-418D-AE19-62706E023703}">
                                <ahyp:hlinkClr xmlns:ahyp="http://schemas.microsoft.com/office/drawing/2018/hyperlinkcolor" val="tx"/>
                              </a:ext>
                            </a:extLst>
                          </a:hlinkClick>
                        </a:rPr>
                        <a:t>https://video.kp.dk/media/Eftermiddagsmad+720/0_pa80sx30</a:t>
                      </a:r>
                      <a:endParaRPr lang="da-DK" sz="1500">
                        <a:solidFill>
                          <a:schemeClr val="tx1"/>
                        </a:solidFill>
                        <a:effectLst/>
                        <a:latin typeface="Calibri" panose="020F0502020204030204" pitchFamily="34" charset="0"/>
                        <a:ea typeface="Aptos" panose="020B0004020202020204" pitchFamily="34" charset="0"/>
                      </a:endParaRPr>
                    </a:p>
                  </a:txBody>
                  <a:tcPr marL="86228" marR="86228" marT="0" marB="0"/>
                </a:tc>
                <a:extLst>
                  <a:ext uri="{0D108BD9-81ED-4DB2-BD59-A6C34878D82A}">
                    <a16:rowId xmlns:a16="http://schemas.microsoft.com/office/drawing/2014/main" val="1103662921"/>
                  </a:ext>
                </a:extLst>
              </a:tr>
              <a:tr h="894080">
                <a:tc>
                  <a:txBody>
                    <a:bodyPr/>
                    <a:lstStyle/>
                    <a:p>
                      <a:r>
                        <a:rPr lang="da-DK" sz="1300">
                          <a:effectLst/>
                        </a:rPr>
                        <a:t>Garderoben</a:t>
                      </a:r>
                      <a:endParaRPr lang="da-DK" sz="1500">
                        <a:effectLst/>
                      </a:endParaRPr>
                    </a:p>
                    <a:p>
                      <a:r>
                        <a:rPr lang="da-DK" sz="1500">
                          <a:effectLst/>
                        </a:rPr>
                        <a:t> </a:t>
                      </a:r>
                      <a:endParaRPr lang="da-DK" sz="1500">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dirty="0">
                          <a:solidFill>
                            <a:schemeClr val="tx1"/>
                          </a:solidFill>
                          <a:effectLst/>
                          <a:hlinkClick r:id="rId12">
                            <a:extLst>
                              <a:ext uri="{A12FA001-AC4F-418D-AE19-62706E023703}">
                                <ahyp:hlinkClr xmlns:ahyp="http://schemas.microsoft.com/office/drawing/2018/hyperlinkcolor" val="tx"/>
                              </a:ext>
                            </a:extLst>
                          </a:hlinkClick>
                        </a:rPr>
                        <a:t>https://video.kp.dk/media/Garderoben.m4v/0_uqegnvj5</a:t>
                      </a:r>
                      <a:endParaRPr lang="da-DK" sz="1500" dirty="0">
                        <a:solidFill>
                          <a:schemeClr val="tx1"/>
                        </a:solidFill>
                        <a:effectLst/>
                        <a:latin typeface="Calibri" panose="020F0502020204030204" pitchFamily="34" charset="0"/>
                        <a:ea typeface="Aptos" panose="020B0004020202020204" pitchFamily="34" charset="0"/>
                      </a:endParaRPr>
                    </a:p>
                  </a:txBody>
                  <a:tcPr marL="86228" marR="86228" marT="0" marB="0"/>
                </a:tc>
                <a:tc>
                  <a:txBody>
                    <a:bodyPr/>
                    <a:lstStyle/>
                    <a:p>
                      <a:r>
                        <a:rPr lang="da-DK" sz="1500" u="sng" dirty="0">
                          <a:solidFill>
                            <a:schemeClr val="tx1"/>
                          </a:solidFill>
                          <a:effectLst/>
                          <a:hlinkClick r:id="rId13">
                            <a:extLst>
                              <a:ext uri="{A12FA001-AC4F-418D-AE19-62706E023703}">
                                <ahyp:hlinkClr xmlns:ahyp="http://schemas.microsoft.com/office/drawing/2018/hyperlinkcolor" val="tx"/>
                              </a:ext>
                            </a:extLst>
                          </a:hlinkClick>
                        </a:rPr>
                        <a:t>https://video.kp.dk/media/Garderoben+720/0_zqk5lup4</a:t>
                      </a:r>
                      <a:endParaRPr lang="da-DK" sz="1500" dirty="0">
                        <a:solidFill>
                          <a:schemeClr val="tx1"/>
                        </a:solidFill>
                        <a:effectLst/>
                      </a:endParaRPr>
                    </a:p>
                    <a:p>
                      <a:r>
                        <a:rPr lang="da-DK" sz="1500" dirty="0">
                          <a:solidFill>
                            <a:schemeClr val="tx1"/>
                          </a:solidFill>
                          <a:effectLst/>
                        </a:rPr>
                        <a:t> </a:t>
                      </a:r>
                      <a:endParaRPr lang="da-DK" sz="1500" dirty="0">
                        <a:solidFill>
                          <a:schemeClr val="tx1"/>
                        </a:solidFill>
                        <a:effectLst/>
                        <a:latin typeface="Calibri" panose="020F0502020204030204" pitchFamily="34" charset="0"/>
                        <a:ea typeface="Aptos" panose="020B0004020202020204" pitchFamily="34" charset="0"/>
                      </a:endParaRPr>
                    </a:p>
                  </a:txBody>
                  <a:tcPr marL="86228" marR="86228" marT="0" marB="0"/>
                </a:tc>
                <a:extLst>
                  <a:ext uri="{0D108BD9-81ED-4DB2-BD59-A6C34878D82A}">
                    <a16:rowId xmlns:a16="http://schemas.microsoft.com/office/drawing/2014/main" val="124864700"/>
                  </a:ext>
                </a:extLst>
              </a:tr>
            </a:tbl>
          </a:graphicData>
        </a:graphic>
      </p:graphicFrame>
    </p:spTree>
    <p:extLst>
      <p:ext uri="{BB962C8B-B14F-4D97-AF65-F5344CB8AC3E}">
        <p14:creationId xmlns:p14="http://schemas.microsoft.com/office/powerpoint/2010/main" val="2966643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E8D7B9-24CE-EE1B-989D-4072C44E7E5B}"/>
              </a:ext>
            </a:extLst>
          </p:cNvPr>
          <p:cNvSpPr>
            <a:spLocks noGrp="1"/>
          </p:cNvSpPr>
          <p:nvPr>
            <p:ph type="title"/>
          </p:nvPr>
        </p:nvSpPr>
        <p:spPr/>
        <p:txBody>
          <a:bodyPr/>
          <a:lstStyle/>
          <a:p>
            <a:r>
              <a:rPr lang="da-DK" dirty="0" err="1"/>
              <a:t>when</a:t>
            </a:r>
            <a:r>
              <a:rPr lang="da-DK" dirty="0"/>
              <a:t> </a:t>
            </a:r>
            <a:r>
              <a:rPr lang="da-DK" dirty="0" err="1"/>
              <a:t>seeing</a:t>
            </a:r>
            <a:r>
              <a:rPr lang="da-DK" dirty="0"/>
              <a:t> the </a:t>
            </a:r>
            <a:r>
              <a:rPr lang="da-DK" dirty="0" err="1"/>
              <a:t>two</a:t>
            </a:r>
            <a:r>
              <a:rPr lang="da-DK" dirty="0"/>
              <a:t> films?</a:t>
            </a:r>
            <a:br>
              <a:rPr lang="da-DK" dirty="0"/>
            </a:br>
            <a:endParaRPr lang="da-DK" dirty="0"/>
          </a:p>
        </p:txBody>
      </p:sp>
      <p:sp>
        <p:nvSpPr>
          <p:cNvPr id="3" name="Pladsholder til tekst 2">
            <a:extLst>
              <a:ext uri="{FF2B5EF4-FFF2-40B4-BE49-F238E27FC236}">
                <a16:creationId xmlns:a16="http://schemas.microsoft.com/office/drawing/2014/main" id="{077C8116-4B5B-1EE9-5672-1E042C31D314}"/>
              </a:ext>
            </a:extLst>
          </p:cNvPr>
          <p:cNvSpPr>
            <a:spLocks noGrp="1"/>
          </p:cNvSpPr>
          <p:nvPr>
            <p:ph type="body" sz="quarter" idx="11"/>
          </p:nvPr>
        </p:nvSpPr>
        <p:spPr/>
        <p:txBody>
          <a:bodyPr>
            <a:normAutofit lnSpcReduction="10000"/>
          </a:bodyPr>
          <a:lstStyle/>
          <a:p>
            <a:r>
              <a:rPr lang="da-DK" dirty="0" err="1"/>
              <a:t>What</a:t>
            </a:r>
            <a:r>
              <a:rPr lang="da-DK" dirty="0"/>
              <a:t> is the </a:t>
            </a:r>
            <a:r>
              <a:rPr lang="da-DK" dirty="0" err="1"/>
              <a:t>first</a:t>
            </a:r>
            <a:r>
              <a:rPr lang="da-DK" dirty="0"/>
              <a:t> </a:t>
            </a:r>
            <a:r>
              <a:rPr lang="da-DK" dirty="0" err="1"/>
              <a:t>thing</a:t>
            </a:r>
            <a:r>
              <a:rPr lang="da-DK" dirty="0"/>
              <a:t> </a:t>
            </a:r>
            <a:r>
              <a:rPr lang="da-DK" dirty="0" err="1"/>
              <a:t>that</a:t>
            </a:r>
            <a:r>
              <a:rPr lang="da-DK" dirty="0"/>
              <a:t> </a:t>
            </a:r>
            <a:r>
              <a:rPr lang="da-DK" dirty="0" err="1"/>
              <a:t>comes</a:t>
            </a:r>
            <a:r>
              <a:rPr lang="da-DK" dirty="0"/>
              <a:t> to </a:t>
            </a:r>
            <a:r>
              <a:rPr lang="da-DK" dirty="0" err="1"/>
              <a:t>your</a:t>
            </a:r>
            <a:r>
              <a:rPr lang="da-DK" dirty="0"/>
              <a:t> mind</a:t>
            </a:r>
          </a:p>
          <a:p>
            <a:endParaRPr lang="da-DK" dirty="0"/>
          </a:p>
          <a:p>
            <a:endParaRPr lang="da-DK" dirty="0"/>
          </a:p>
          <a:p>
            <a:r>
              <a:rPr lang="da-DK" dirty="0" err="1"/>
              <a:t>What</a:t>
            </a:r>
            <a:r>
              <a:rPr lang="da-DK" dirty="0"/>
              <a:t> is the </a:t>
            </a:r>
            <a:r>
              <a:rPr lang="da-DK" dirty="0" err="1"/>
              <a:t>second</a:t>
            </a:r>
            <a:r>
              <a:rPr lang="da-DK" dirty="0"/>
              <a:t> </a:t>
            </a:r>
            <a:r>
              <a:rPr lang="da-DK" dirty="0" err="1"/>
              <a:t>thing</a:t>
            </a:r>
            <a:r>
              <a:rPr lang="da-DK" dirty="0"/>
              <a:t> </a:t>
            </a:r>
            <a:r>
              <a:rPr lang="da-DK" dirty="0" err="1"/>
              <a:t>that</a:t>
            </a:r>
            <a:r>
              <a:rPr lang="da-DK" dirty="0"/>
              <a:t> </a:t>
            </a:r>
            <a:r>
              <a:rPr lang="da-DK" dirty="0" err="1"/>
              <a:t>comes</a:t>
            </a:r>
            <a:r>
              <a:rPr lang="da-DK" dirty="0"/>
              <a:t> to </a:t>
            </a:r>
            <a:r>
              <a:rPr lang="da-DK" dirty="0" err="1"/>
              <a:t>your</a:t>
            </a:r>
            <a:r>
              <a:rPr lang="da-DK" dirty="0"/>
              <a:t> mind?</a:t>
            </a:r>
          </a:p>
          <a:p>
            <a:endParaRPr lang="da-DK" dirty="0"/>
          </a:p>
          <a:p>
            <a:r>
              <a:rPr lang="da-DK" dirty="0" err="1"/>
              <a:t>Why</a:t>
            </a:r>
            <a:r>
              <a:rPr lang="da-DK" dirty="0"/>
              <a:t>?</a:t>
            </a:r>
          </a:p>
        </p:txBody>
      </p:sp>
      <p:sp>
        <p:nvSpPr>
          <p:cNvPr id="4" name="Pladsholder til tekst 3">
            <a:extLst>
              <a:ext uri="{FF2B5EF4-FFF2-40B4-BE49-F238E27FC236}">
                <a16:creationId xmlns:a16="http://schemas.microsoft.com/office/drawing/2014/main" id="{098C876A-B935-EC42-7FFE-DCB8DCC59B8C}"/>
              </a:ext>
            </a:extLst>
          </p:cNvPr>
          <p:cNvSpPr>
            <a:spLocks noGrp="1"/>
          </p:cNvSpPr>
          <p:nvPr>
            <p:ph type="body" sz="quarter" idx="13"/>
          </p:nvPr>
        </p:nvSpPr>
        <p:spPr/>
        <p:txBody>
          <a:bodyPr/>
          <a:lstStyle/>
          <a:p>
            <a:r>
              <a:rPr lang="da-DK" dirty="0"/>
              <a:t>Quick task with the person </a:t>
            </a:r>
            <a:r>
              <a:rPr lang="da-DK" dirty="0" err="1"/>
              <a:t>next</a:t>
            </a:r>
            <a:r>
              <a:rPr lang="da-DK" dirty="0"/>
              <a:t> to </a:t>
            </a:r>
            <a:r>
              <a:rPr lang="da-DK" dirty="0" err="1"/>
              <a:t>you</a:t>
            </a:r>
            <a:endParaRPr lang="da-DK" dirty="0"/>
          </a:p>
        </p:txBody>
      </p:sp>
    </p:spTree>
    <p:extLst>
      <p:ext uri="{BB962C8B-B14F-4D97-AF65-F5344CB8AC3E}">
        <p14:creationId xmlns:p14="http://schemas.microsoft.com/office/powerpoint/2010/main" val="114817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Language note</a:t>
            </a:r>
            <a:endParaRPr lang="da-DK" dirty="0"/>
          </a:p>
        </p:txBody>
      </p:sp>
      <p:sp>
        <p:nvSpPr>
          <p:cNvPr id="3" name="Pladsholder til indhold 2"/>
          <p:cNvSpPr>
            <a:spLocks noGrp="1"/>
          </p:cNvSpPr>
          <p:nvPr>
            <p:ph idx="1"/>
          </p:nvPr>
        </p:nvSpPr>
        <p:spPr>
          <a:xfrm>
            <a:off x="720635" y="1397726"/>
            <a:ext cx="10515600" cy="5159828"/>
          </a:xfrm>
        </p:spPr>
        <p:txBody>
          <a:bodyPr>
            <a:normAutofit fontScale="92500" lnSpcReduction="10000"/>
          </a:bodyPr>
          <a:lstStyle/>
          <a:p>
            <a:r>
              <a:rPr lang="en-US" dirty="0">
                <a:solidFill>
                  <a:srgbClr val="FF0000"/>
                </a:solidFill>
              </a:rPr>
              <a:t>The term ‘pedagogue’ in Denmark refers to a</a:t>
            </a:r>
            <a:r>
              <a:rPr lang="en-US" dirty="0"/>
              <a:t> </a:t>
            </a:r>
            <a:r>
              <a:rPr lang="en-US" dirty="0">
                <a:solidFill>
                  <a:srgbClr val="FF0000"/>
                </a:solidFill>
              </a:rPr>
              <a:t>specific profession</a:t>
            </a:r>
            <a:r>
              <a:rPr lang="en-US" dirty="0"/>
              <a:t>. By taking a degree in social education, you may become a ‘pedagogue’, which covers work with “development and care assignments within the following areas: children and young people (including working in day nurseries, day-care </a:t>
            </a:r>
            <a:r>
              <a:rPr lang="en-US" dirty="0" err="1"/>
              <a:t>centres</a:t>
            </a:r>
            <a:r>
              <a:rPr lang="en-US" dirty="0"/>
              <a:t>, pre-school classes, recreation </a:t>
            </a:r>
            <a:r>
              <a:rPr lang="en-US" dirty="0" err="1"/>
              <a:t>centres</a:t>
            </a:r>
            <a:r>
              <a:rPr lang="en-US" dirty="0"/>
              <a:t>/school-based leisure time facilities, after school clubs, 24-hour service institutions), institutions for children, young people and adults with reduced psychological or physical capacities, adults with social problems (homelessness, substance abuse, mental disorders), family institutions, and child and youth psychiatric hospitals. Additionally, the education provides qualifications for working in the field of crime prevention in, for example, </a:t>
            </a:r>
            <a:r>
              <a:rPr lang="en-US" dirty="0" err="1"/>
              <a:t>neighbourhoods</a:t>
            </a:r>
            <a:r>
              <a:rPr lang="en-US" dirty="0"/>
              <a:t> as well as working within the Prison and Probation Service.” Quote from Ministry of Higher Education and Science </a:t>
            </a:r>
            <a:r>
              <a:rPr lang="en-US" sz="1300" u="sng" dirty="0">
                <a:hlinkClick r:id="rId2"/>
              </a:rPr>
              <a:t>http://ufm.dk/en/education-and-institutions/higher-education/university-colleges/university-college-educations/bachelor-in-social-education</a:t>
            </a:r>
            <a:r>
              <a:rPr lang="en-US" dirty="0"/>
              <a:t> .</a:t>
            </a:r>
            <a:endParaRPr lang="da-DK" dirty="0"/>
          </a:p>
          <a:p>
            <a:endParaRPr lang="da-DK" dirty="0"/>
          </a:p>
        </p:txBody>
      </p:sp>
    </p:spTree>
    <p:extLst>
      <p:ext uri="{BB962C8B-B14F-4D97-AF65-F5344CB8AC3E}">
        <p14:creationId xmlns:p14="http://schemas.microsoft.com/office/powerpoint/2010/main" val="15669407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91A777-4B1B-0F50-C30F-F47EBBAF08DF}"/>
              </a:ext>
            </a:extLst>
          </p:cNvPr>
          <p:cNvSpPr>
            <a:spLocks noGrp="1"/>
          </p:cNvSpPr>
          <p:nvPr>
            <p:ph type="title"/>
          </p:nvPr>
        </p:nvSpPr>
        <p:spPr/>
        <p:txBody>
          <a:bodyPr/>
          <a:lstStyle/>
          <a:p>
            <a:endParaRPr lang="da-DK"/>
          </a:p>
        </p:txBody>
      </p:sp>
      <p:sp>
        <p:nvSpPr>
          <p:cNvPr id="4" name="Pladsholder til indhold 3">
            <a:extLst>
              <a:ext uri="{FF2B5EF4-FFF2-40B4-BE49-F238E27FC236}">
                <a16:creationId xmlns:a16="http://schemas.microsoft.com/office/drawing/2014/main" id="{8D1353FA-CEF1-F4C7-64EC-A2365DBA0B09}"/>
              </a:ext>
            </a:extLst>
          </p:cNvPr>
          <p:cNvSpPr>
            <a:spLocks noGrp="1"/>
          </p:cNvSpPr>
          <p:nvPr>
            <p:ph idx="1"/>
          </p:nvPr>
        </p:nvSpPr>
        <p:spPr>
          <a:xfrm>
            <a:off x="996607" y="1527005"/>
            <a:ext cx="10515600" cy="1001824"/>
          </a:xfrm>
          <a:prstGeom prst="roundRect">
            <a:avLst/>
          </a:prstGeom>
          <a:solidFill>
            <a:schemeClr val="accent1">
              <a:lumMod val="10000"/>
              <a:lumOff val="9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36000" tIns="36000" rIns="36000" bIns="36000" rtlCol="0" anchor="ctr">
            <a:spAutoFit/>
          </a:bodyPr>
          <a:lstStyle/>
          <a:p>
            <a:pPr algn="ctr"/>
            <a:r>
              <a:rPr lang="da-DK" sz="2000" b="1" i="0" u="none" strike="noStrike" dirty="0" err="1">
                <a:solidFill>
                  <a:schemeClr val="accent1"/>
                </a:solidFill>
                <a:effectLst/>
              </a:rPr>
              <a:t>When</a:t>
            </a:r>
            <a:r>
              <a:rPr lang="da-DK" sz="2000" b="1" i="0" u="none" strike="noStrike" dirty="0">
                <a:solidFill>
                  <a:schemeClr val="accent1"/>
                </a:solidFill>
                <a:effectLst/>
              </a:rPr>
              <a:t> students </a:t>
            </a:r>
            <a:r>
              <a:rPr lang="da-DK" sz="2000" b="1" i="0" u="none" strike="noStrike" dirty="0" err="1">
                <a:solidFill>
                  <a:schemeClr val="accent1"/>
                </a:solidFill>
                <a:effectLst/>
              </a:rPr>
              <a:t>see</a:t>
            </a:r>
            <a:r>
              <a:rPr lang="da-DK" sz="2000" b="1" i="0" u="none" strike="noStrike" dirty="0">
                <a:solidFill>
                  <a:schemeClr val="accent1"/>
                </a:solidFill>
                <a:effectLst/>
              </a:rPr>
              <a:t> </a:t>
            </a:r>
            <a:r>
              <a:rPr lang="da-DK" sz="2000" b="1" i="0" u="none" strike="noStrike" dirty="0" err="1">
                <a:solidFill>
                  <a:schemeClr val="accent1"/>
                </a:solidFill>
                <a:effectLst/>
              </a:rPr>
              <a:t>themself</a:t>
            </a:r>
            <a:r>
              <a:rPr lang="da-DK" sz="2000" b="1" i="0" u="none" strike="noStrike" dirty="0">
                <a:solidFill>
                  <a:schemeClr val="accent1"/>
                </a:solidFill>
                <a:effectLst/>
              </a:rPr>
              <a:t> </a:t>
            </a:r>
            <a:r>
              <a:rPr lang="da-DK" sz="2000" b="1" i="0" u="none" strike="noStrike" dirty="0" err="1">
                <a:solidFill>
                  <a:schemeClr val="accent1"/>
                </a:solidFill>
                <a:effectLst/>
              </a:rPr>
              <a:t>act</a:t>
            </a:r>
            <a:r>
              <a:rPr lang="da-DK" sz="2000" b="1" i="0" u="none" strike="noStrike" dirty="0">
                <a:solidFill>
                  <a:schemeClr val="accent1"/>
                </a:solidFill>
                <a:effectLst/>
              </a:rPr>
              <a:t> in </a:t>
            </a:r>
            <a:r>
              <a:rPr lang="da-DK" sz="2000" b="1" i="0" u="none" strike="noStrike" dirty="0" err="1">
                <a:solidFill>
                  <a:schemeClr val="accent1"/>
                </a:solidFill>
                <a:effectLst/>
              </a:rPr>
              <a:t>p</a:t>
            </a:r>
            <a:r>
              <a:rPr lang="da-DK" sz="2000" b="1" dirty="0" err="1">
                <a:solidFill>
                  <a:schemeClr val="accent1"/>
                </a:solidFill>
              </a:rPr>
              <a:t>edagogical</a:t>
            </a:r>
            <a:r>
              <a:rPr lang="da-DK" sz="2000" b="1" dirty="0">
                <a:solidFill>
                  <a:schemeClr val="accent1"/>
                </a:solidFill>
              </a:rPr>
              <a:t> situations and </a:t>
            </a:r>
            <a:r>
              <a:rPr lang="da-DK" sz="2000" b="1" dirty="0" err="1">
                <a:solidFill>
                  <a:schemeClr val="accent1"/>
                </a:solidFill>
              </a:rPr>
              <a:t>reflect</a:t>
            </a:r>
            <a:r>
              <a:rPr lang="da-DK" sz="2000" b="1" dirty="0">
                <a:solidFill>
                  <a:schemeClr val="accent1"/>
                </a:solidFill>
              </a:rPr>
              <a:t> on with a professor, </a:t>
            </a:r>
            <a:r>
              <a:rPr lang="da-DK" sz="2000" b="1" dirty="0" err="1">
                <a:solidFill>
                  <a:schemeClr val="accent1"/>
                </a:solidFill>
              </a:rPr>
              <a:t>counselor</a:t>
            </a:r>
            <a:r>
              <a:rPr lang="da-DK" sz="2000" b="1" dirty="0">
                <a:solidFill>
                  <a:schemeClr val="accent1"/>
                </a:solidFill>
              </a:rPr>
              <a:t> or </a:t>
            </a:r>
            <a:r>
              <a:rPr lang="da-DK" sz="2000" b="1" dirty="0" err="1">
                <a:solidFill>
                  <a:schemeClr val="accent1"/>
                </a:solidFill>
              </a:rPr>
              <a:t>co</a:t>
            </a:r>
            <a:r>
              <a:rPr lang="da-DK" sz="2000" b="1" dirty="0">
                <a:solidFill>
                  <a:schemeClr val="accent1"/>
                </a:solidFill>
              </a:rPr>
              <a:t>-student it </a:t>
            </a:r>
            <a:r>
              <a:rPr lang="da-DK" sz="2000" b="1" dirty="0" err="1">
                <a:solidFill>
                  <a:schemeClr val="accent1"/>
                </a:solidFill>
              </a:rPr>
              <a:t>helps</a:t>
            </a:r>
            <a:r>
              <a:rPr lang="da-DK" sz="2000" b="1" dirty="0">
                <a:solidFill>
                  <a:schemeClr val="accent1"/>
                </a:solidFill>
              </a:rPr>
              <a:t> </a:t>
            </a:r>
            <a:r>
              <a:rPr lang="da-DK" sz="2000" b="1" dirty="0" err="1">
                <a:solidFill>
                  <a:schemeClr val="accent1"/>
                </a:solidFill>
              </a:rPr>
              <a:t>them</a:t>
            </a:r>
            <a:r>
              <a:rPr lang="da-DK" sz="2000" b="1" dirty="0">
                <a:solidFill>
                  <a:schemeClr val="accent1"/>
                </a:solidFill>
              </a:rPr>
              <a:t> </a:t>
            </a:r>
            <a:r>
              <a:rPr lang="da-DK" sz="2000" b="1" dirty="0" err="1">
                <a:solidFill>
                  <a:schemeClr val="accent1"/>
                </a:solidFill>
              </a:rPr>
              <a:t>develop</a:t>
            </a:r>
            <a:r>
              <a:rPr lang="da-DK" sz="2000" b="1" dirty="0">
                <a:solidFill>
                  <a:schemeClr val="accent1"/>
                </a:solidFill>
              </a:rPr>
              <a:t> </a:t>
            </a:r>
            <a:r>
              <a:rPr lang="da-DK" sz="2000" b="1" dirty="0" err="1">
                <a:solidFill>
                  <a:schemeClr val="accent1"/>
                </a:solidFill>
              </a:rPr>
              <a:t>their</a:t>
            </a:r>
            <a:r>
              <a:rPr lang="da-DK" sz="2000" b="1" dirty="0">
                <a:solidFill>
                  <a:schemeClr val="accent1"/>
                </a:solidFill>
              </a:rPr>
              <a:t> </a:t>
            </a:r>
            <a:r>
              <a:rPr lang="da-DK" sz="2000" b="1" dirty="0" err="1">
                <a:solidFill>
                  <a:schemeClr val="accent1"/>
                </a:solidFill>
              </a:rPr>
              <a:t>pedagogical</a:t>
            </a:r>
            <a:r>
              <a:rPr lang="da-DK" sz="2000" b="1" dirty="0">
                <a:solidFill>
                  <a:schemeClr val="accent1"/>
                </a:solidFill>
              </a:rPr>
              <a:t> </a:t>
            </a:r>
            <a:r>
              <a:rPr lang="da-DK" sz="2000" b="1" dirty="0" err="1">
                <a:solidFill>
                  <a:schemeClr val="accent1"/>
                </a:solidFill>
              </a:rPr>
              <a:t>competencies</a:t>
            </a:r>
            <a:endParaRPr lang="da-DK" sz="2000" b="1" i="0" u="none" strike="noStrike" dirty="0">
              <a:solidFill>
                <a:schemeClr val="accent1"/>
              </a:solidFill>
              <a:effectLst/>
            </a:endParaRPr>
          </a:p>
        </p:txBody>
      </p:sp>
      <p:sp>
        <p:nvSpPr>
          <p:cNvPr id="11" name="Rektangel: afrundede hjørner 10">
            <a:extLst>
              <a:ext uri="{FF2B5EF4-FFF2-40B4-BE49-F238E27FC236}">
                <a16:creationId xmlns:a16="http://schemas.microsoft.com/office/drawing/2014/main" id="{191D3662-8305-1631-D13B-560BC2871BB2}"/>
              </a:ext>
            </a:extLst>
          </p:cNvPr>
          <p:cNvSpPr/>
          <p:nvPr/>
        </p:nvSpPr>
        <p:spPr>
          <a:xfrm>
            <a:off x="2013914" y="2904070"/>
            <a:ext cx="7784413" cy="1101994"/>
          </a:xfrm>
          <a:prstGeom prst="roundRect">
            <a:avLst/>
          </a:prstGeom>
          <a:solidFill>
            <a:schemeClr val="accent1">
              <a:lumMod val="10000"/>
              <a:lumOff val="9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36000" tIns="36000" rIns="36000" bIns="36000" rtlCol="0" anchor="ctr">
            <a:spAutoFit/>
          </a:bodyPr>
          <a:lstStyle/>
          <a:p>
            <a:pPr algn="ctr"/>
            <a:r>
              <a:rPr lang="da-DK" sz="2000" b="1" dirty="0" err="1">
                <a:solidFill>
                  <a:schemeClr val="accent1"/>
                </a:solidFill>
              </a:rPr>
              <a:t>Since</a:t>
            </a:r>
            <a:r>
              <a:rPr lang="da-DK" sz="2000" b="1" dirty="0">
                <a:solidFill>
                  <a:schemeClr val="accent1"/>
                </a:solidFill>
              </a:rPr>
              <a:t> video </a:t>
            </a:r>
            <a:r>
              <a:rPr lang="da-DK" sz="2000" b="1" dirty="0" err="1">
                <a:solidFill>
                  <a:schemeClr val="accent1"/>
                </a:solidFill>
              </a:rPr>
              <a:t>recordings</a:t>
            </a:r>
            <a:r>
              <a:rPr lang="da-DK" sz="2000" b="1" dirty="0">
                <a:solidFill>
                  <a:schemeClr val="accent1"/>
                </a:solidFill>
              </a:rPr>
              <a:t> </a:t>
            </a:r>
            <a:r>
              <a:rPr lang="da-DK" sz="2000" b="1" dirty="0" err="1">
                <a:solidFill>
                  <a:schemeClr val="accent1"/>
                </a:solidFill>
              </a:rPr>
              <a:t>can</a:t>
            </a:r>
            <a:r>
              <a:rPr lang="da-DK" sz="2000" b="1" dirty="0">
                <a:solidFill>
                  <a:schemeClr val="accent1"/>
                </a:solidFill>
              </a:rPr>
              <a:t> </a:t>
            </a:r>
            <a:r>
              <a:rPr lang="da-DK" sz="2000" b="1" dirty="0" err="1">
                <a:solidFill>
                  <a:schemeClr val="accent1"/>
                </a:solidFill>
              </a:rPr>
              <a:t>be</a:t>
            </a:r>
            <a:r>
              <a:rPr lang="da-DK" sz="2000" b="1" dirty="0">
                <a:solidFill>
                  <a:schemeClr val="accent1"/>
                </a:solidFill>
              </a:rPr>
              <a:t> </a:t>
            </a:r>
            <a:r>
              <a:rPr lang="da-DK" sz="2000" b="1" dirty="0" err="1">
                <a:solidFill>
                  <a:schemeClr val="accent1"/>
                </a:solidFill>
              </a:rPr>
              <a:t>viewed</a:t>
            </a:r>
            <a:r>
              <a:rPr lang="da-DK" sz="2000" b="1" dirty="0">
                <a:solidFill>
                  <a:schemeClr val="accent1"/>
                </a:solidFill>
              </a:rPr>
              <a:t> </a:t>
            </a:r>
            <a:r>
              <a:rPr lang="da-DK" sz="2000" b="1" dirty="0" err="1">
                <a:solidFill>
                  <a:schemeClr val="accent1"/>
                </a:solidFill>
              </a:rPr>
              <a:t>again</a:t>
            </a:r>
            <a:r>
              <a:rPr lang="da-DK" sz="2000" b="1" dirty="0">
                <a:solidFill>
                  <a:schemeClr val="accent1"/>
                </a:solidFill>
              </a:rPr>
              <a:t> and </a:t>
            </a:r>
            <a:r>
              <a:rPr lang="da-DK" sz="2000" b="1" dirty="0" err="1">
                <a:solidFill>
                  <a:schemeClr val="accent1"/>
                </a:solidFill>
              </a:rPr>
              <a:t>again</a:t>
            </a:r>
            <a:r>
              <a:rPr lang="da-DK" sz="2000" b="1" dirty="0">
                <a:solidFill>
                  <a:schemeClr val="accent1"/>
                </a:solidFill>
              </a:rPr>
              <a:t> students </a:t>
            </a:r>
            <a:r>
              <a:rPr lang="da-DK" sz="2000" b="1" dirty="0" err="1">
                <a:solidFill>
                  <a:schemeClr val="accent1"/>
                </a:solidFill>
              </a:rPr>
              <a:t>can</a:t>
            </a:r>
            <a:r>
              <a:rPr lang="da-DK" sz="2000" b="1" dirty="0">
                <a:solidFill>
                  <a:schemeClr val="accent1"/>
                </a:solidFill>
              </a:rPr>
              <a:t> </a:t>
            </a:r>
            <a:r>
              <a:rPr lang="da-DK" sz="2000" b="1" dirty="0" err="1">
                <a:solidFill>
                  <a:schemeClr val="accent1"/>
                </a:solidFill>
              </a:rPr>
              <a:t>focus</a:t>
            </a:r>
            <a:r>
              <a:rPr lang="da-DK" sz="2000" b="1" dirty="0">
                <a:solidFill>
                  <a:schemeClr val="accent1"/>
                </a:solidFill>
              </a:rPr>
              <a:t> on and </a:t>
            </a:r>
            <a:r>
              <a:rPr lang="da-DK" sz="2000" b="1" dirty="0" err="1">
                <a:solidFill>
                  <a:schemeClr val="accent1"/>
                </a:solidFill>
              </a:rPr>
              <a:t>train</a:t>
            </a:r>
            <a:r>
              <a:rPr lang="da-DK" sz="2000" b="1" dirty="0">
                <a:solidFill>
                  <a:schemeClr val="accent1"/>
                </a:solidFill>
              </a:rPr>
              <a:t> attention on </a:t>
            </a:r>
            <a:r>
              <a:rPr lang="da-DK" sz="2000" b="1" dirty="0" err="1">
                <a:solidFill>
                  <a:schemeClr val="accent1"/>
                </a:solidFill>
              </a:rPr>
              <a:t>specific</a:t>
            </a:r>
            <a:r>
              <a:rPr lang="da-DK" sz="2000" b="1" dirty="0">
                <a:solidFill>
                  <a:schemeClr val="accent1"/>
                </a:solidFill>
              </a:rPr>
              <a:t> </a:t>
            </a:r>
            <a:r>
              <a:rPr lang="da-DK" sz="2000" b="1" dirty="0" err="1">
                <a:solidFill>
                  <a:schemeClr val="accent1"/>
                </a:solidFill>
              </a:rPr>
              <a:t>aspects</a:t>
            </a:r>
            <a:r>
              <a:rPr lang="da-DK" sz="2000" b="1" dirty="0">
                <a:solidFill>
                  <a:schemeClr val="accent1"/>
                </a:solidFill>
              </a:rPr>
              <a:t> af the </a:t>
            </a:r>
            <a:r>
              <a:rPr lang="da-DK" sz="2000" b="1" dirty="0" err="1">
                <a:solidFill>
                  <a:schemeClr val="accent1"/>
                </a:solidFill>
              </a:rPr>
              <a:t>pedagocical</a:t>
            </a:r>
            <a:r>
              <a:rPr lang="da-DK" sz="2000" b="1" dirty="0">
                <a:solidFill>
                  <a:schemeClr val="accent1"/>
                </a:solidFill>
              </a:rPr>
              <a:t> </a:t>
            </a:r>
            <a:r>
              <a:rPr lang="da-DK" sz="2000" b="1" dirty="0" err="1">
                <a:solidFill>
                  <a:schemeClr val="accent1"/>
                </a:solidFill>
              </a:rPr>
              <a:t>work</a:t>
            </a:r>
            <a:r>
              <a:rPr lang="da-DK" sz="2000" b="1" dirty="0">
                <a:solidFill>
                  <a:schemeClr val="accent1"/>
                </a:solidFill>
              </a:rPr>
              <a:t> in </a:t>
            </a:r>
            <a:r>
              <a:rPr lang="da-DK" sz="2000" b="1" dirty="0" err="1">
                <a:solidFill>
                  <a:schemeClr val="accent1"/>
                </a:solidFill>
              </a:rPr>
              <a:t>their</a:t>
            </a:r>
            <a:r>
              <a:rPr lang="da-DK" sz="2000" b="1" dirty="0">
                <a:solidFill>
                  <a:schemeClr val="accent1"/>
                </a:solidFill>
              </a:rPr>
              <a:t> </a:t>
            </a:r>
            <a:r>
              <a:rPr lang="da-DK" sz="2000" b="1" dirty="0" err="1">
                <a:solidFill>
                  <a:schemeClr val="accent1"/>
                </a:solidFill>
              </a:rPr>
              <a:t>own</a:t>
            </a:r>
            <a:r>
              <a:rPr lang="da-DK" sz="2000" b="1" dirty="0">
                <a:solidFill>
                  <a:schemeClr val="accent1"/>
                </a:solidFill>
              </a:rPr>
              <a:t> pace</a:t>
            </a:r>
          </a:p>
        </p:txBody>
      </p:sp>
      <p:sp>
        <p:nvSpPr>
          <p:cNvPr id="13" name="Tekstfelt 12">
            <a:extLst>
              <a:ext uri="{FF2B5EF4-FFF2-40B4-BE49-F238E27FC236}">
                <a16:creationId xmlns:a16="http://schemas.microsoft.com/office/drawing/2014/main" id="{B989DAC4-2CA5-4CF2-7B9C-186D7B03385F}"/>
              </a:ext>
            </a:extLst>
          </p:cNvPr>
          <p:cNvSpPr txBox="1"/>
          <p:nvPr/>
        </p:nvSpPr>
        <p:spPr>
          <a:xfrm>
            <a:off x="2471608" y="4592331"/>
            <a:ext cx="8316686" cy="1477328"/>
          </a:xfrm>
          <a:prstGeom prst="rect">
            <a:avLst/>
          </a:prstGeom>
          <a:noFill/>
        </p:spPr>
        <p:txBody>
          <a:bodyPr wrap="square">
            <a:spAutoFit/>
          </a:bodyPr>
          <a:lstStyle/>
          <a:p>
            <a:pPr marL="285750" indent="-285750">
              <a:buFont typeface="Wingdings" panose="05000000000000000000" pitchFamily="2" charset="2"/>
              <a:buChar char="Ø"/>
            </a:pPr>
            <a:r>
              <a:rPr lang="da-DK" b="1" dirty="0"/>
              <a:t>The </a:t>
            </a:r>
            <a:r>
              <a:rPr lang="da-DK" b="1" dirty="0" err="1"/>
              <a:t>project</a:t>
            </a:r>
            <a:r>
              <a:rPr lang="da-DK" b="1" dirty="0"/>
              <a:t> ‘</a:t>
            </a:r>
            <a:r>
              <a:rPr lang="da-DK" b="1" dirty="0" err="1"/>
              <a:t>Videobased</a:t>
            </a:r>
            <a:r>
              <a:rPr lang="da-DK" b="1" dirty="0"/>
              <a:t> professional </a:t>
            </a:r>
            <a:r>
              <a:rPr lang="da-DK" b="1" dirty="0" err="1"/>
              <a:t>reflection</a:t>
            </a:r>
            <a:r>
              <a:rPr lang="da-DK" b="1" dirty="0"/>
              <a:t>’ </a:t>
            </a:r>
            <a:r>
              <a:rPr lang="da-DK" b="1" dirty="0" err="1"/>
              <a:t>was</a:t>
            </a:r>
            <a:r>
              <a:rPr lang="da-DK" b="1" dirty="0"/>
              <a:t> </a:t>
            </a:r>
            <a:r>
              <a:rPr lang="da-DK" b="1" dirty="0" err="1"/>
              <a:t>started</a:t>
            </a:r>
            <a:r>
              <a:rPr lang="da-DK" b="1" dirty="0"/>
              <a:t> in 2021 </a:t>
            </a:r>
            <a:r>
              <a:rPr lang="da-DK" b="1" dirty="0" err="1"/>
              <a:t>after</a:t>
            </a:r>
            <a:r>
              <a:rPr lang="da-DK" b="1" dirty="0"/>
              <a:t> a </a:t>
            </a:r>
            <a:r>
              <a:rPr lang="da-DK" b="1" dirty="0" err="1"/>
              <a:t>few</a:t>
            </a:r>
            <a:r>
              <a:rPr lang="da-DK" b="1" dirty="0"/>
              <a:t> </a:t>
            </a:r>
            <a:r>
              <a:rPr lang="da-DK" b="1" dirty="0" err="1"/>
              <a:t>years</a:t>
            </a:r>
            <a:r>
              <a:rPr lang="da-DK" b="1" dirty="0"/>
              <a:t> of </a:t>
            </a:r>
            <a:r>
              <a:rPr lang="da-DK" b="1" dirty="0" err="1"/>
              <a:t>developing</a:t>
            </a:r>
            <a:r>
              <a:rPr lang="da-DK" b="1" dirty="0"/>
              <a:t> the </a:t>
            </a:r>
            <a:r>
              <a:rPr lang="da-DK" b="1" dirty="0" err="1"/>
              <a:t>ideas</a:t>
            </a:r>
            <a:r>
              <a:rPr lang="da-DK" b="1" dirty="0"/>
              <a:t> and </a:t>
            </a:r>
            <a:r>
              <a:rPr lang="da-DK" b="1" dirty="0" err="1"/>
              <a:t>technique</a:t>
            </a:r>
            <a:r>
              <a:rPr lang="da-DK" b="1" dirty="0"/>
              <a:t>.</a:t>
            </a:r>
          </a:p>
          <a:p>
            <a:pPr marL="285750" indent="-285750">
              <a:buFont typeface="Wingdings" panose="05000000000000000000" pitchFamily="2" charset="2"/>
              <a:buChar char="Ø"/>
            </a:pPr>
            <a:r>
              <a:rPr lang="da-DK" b="1" dirty="0" err="1"/>
              <a:t>Every</a:t>
            </a:r>
            <a:r>
              <a:rPr lang="da-DK" b="1" dirty="0"/>
              <a:t> semester </a:t>
            </a:r>
            <a:r>
              <a:rPr lang="da-DK" b="1" dirty="0" err="1"/>
              <a:t>we’re</a:t>
            </a:r>
            <a:r>
              <a:rPr lang="da-DK" b="1" dirty="0"/>
              <a:t> </a:t>
            </a:r>
            <a:r>
              <a:rPr lang="da-DK" b="1" dirty="0" err="1"/>
              <a:t>introducing</a:t>
            </a:r>
            <a:r>
              <a:rPr lang="da-DK" b="1" dirty="0"/>
              <a:t> more professors to video </a:t>
            </a:r>
            <a:r>
              <a:rPr lang="da-DK" b="1" dirty="0" err="1"/>
              <a:t>reflection</a:t>
            </a:r>
            <a:endParaRPr lang="da-DK" b="1" dirty="0"/>
          </a:p>
          <a:p>
            <a:pPr marL="285750" indent="-285750">
              <a:buFont typeface="Wingdings" panose="05000000000000000000" pitchFamily="2" charset="2"/>
              <a:buChar char="Ø"/>
            </a:pPr>
            <a:r>
              <a:rPr lang="da-DK" sz="1800" b="1" dirty="0"/>
              <a:t>Video </a:t>
            </a:r>
            <a:r>
              <a:rPr lang="da-DK" sz="1800" b="1" dirty="0" err="1"/>
              <a:t>reflection</a:t>
            </a:r>
            <a:r>
              <a:rPr lang="da-DK" sz="1800" b="1" dirty="0"/>
              <a:t> </a:t>
            </a:r>
            <a:r>
              <a:rPr lang="da-DK" sz="1800" b="1" dirty="0" err="1"/>
              <a:t>can</a:t>
            </a:r>
            <a:r>
              <a:rPr lang="da-DK" sz="1800" b="1" dirty="0"/>
              <a:t> </a:t>
            </a:r>
            <a:r>
              <a:rPr lang="da-DK" sz="1800" b="1" dirty="0" err="1"/>
              <a:t>be</a:t>
            </a:r>
            <a:r>
              <a:rPr lang="da-DK" sz="1800" b="1" dirty="0"/>
              <a:t> </a:t>
            </a:r>
            <a:r>
              <a:rPr lang="da-DK" sz="1800" b="1" dirty="0" err="1"/>
              <a:t>used</a:t>
            </a:r>
            <a:r>
              <a:rPr lang="da-DK" sz="1800" b="1" dirty="0"/>
              <a:t> for </a:t>
            </a:r>
            <a:r>
              <a:rPr lang="da-DK" b="1" dirty="0"/>
              <a:t>in-house </a:t>
            </a:r>
            <a:r>
              <a:rPr lang="da-DK" b="1" dirty="0" err="1"/>
              <a:t>teaching</a:t>
            </a:r>
            <a:r>
              <a:rPr lang="da-DK" b="1" dirty="0"/>
              <a:t> and </a:t>
            </a:r>
            <a:r>
              <a:rPr lang="da-DK" b="1" dirty="0" err="1"/>
              <a:t>especially</a:t>
            </a:r>
            <a:r>
              <a:rPr lang="da-DK" b="1" dirty="0"/>
              <a:t> </a:t>
            </a:r>
            <a:r>
              <a:rPr lang="da-DK" b="1" dirty="0" err="1"/>
              <a:t>during</a:t>
            </a:r>
            <a:r>
              <a:rPr lang="da-DK" b="1" dirty="0"/>
              <a:t> </a:t>
            </a:r>
            <a:r>
              <a:rPr lang="da-DK" b="1" dirty="0" err="1"/>
              <a:t>internships</a:t>
            </a:r>
            <a:r>
              <a:rPr lang="da-DK" b="1" dirty="0"/>
              <a:t> and for i-service professionals.</a:t>
            </a:r>
            <a:endParaRPr lang="da-DK" sz="1800" b="1" dirty="0"/>
          </a:p>
        </p:txBody>
      </p:sp>
    </p:spTree>
    <p:extLst>
      <p:ext uri="{BB962C8B-B14F-4D97-AF65-F5344CB8AC3E}">
        <p14:creationId xmlns:p14="http://schemas.microsoft.com/office/powerpoint/2010/main" val="179942281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Billedresultat for pædago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6568" y="2142753"/>
            <a:ext cx="4065431" cy="306705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lstStyle/>
          <a:p>
            <a:pPr algn="ctr"/>
            <a:r>
              <a:rPr lang="da-DK" dirty="0" err="1"/>
              <a:t>Why</a:t>
            </a:r>
            <a:r>
              <a:rPr lang="da-DK" dirty="0"/>
              <a:t> </a:t>
            </a:r>
            <a:r>
              <a:rPr lang="da-DK" dirty="0" err="1"/>
              <a:t>this</a:t>
            </a:r>
            <a:r>
              <a:rPr lang="da-DK" dirty="0"/>
              <a:t> </a:t>
            </a:r>
            <a:r>
              <a:rPr lang="da-DK" dirty="0" err="1"/>
              <a:t>project</a:t>
            </a:r>
            <a:r>
              <a:rPr lang="da-DK" dirty="0"/>
              <a:t>?</a:t>
            </a:r>
          </a:p>
        </p:txBody>
      </p:sp>
      <p:pic>
        <p:nvPicPr>
          <p:cNvPr id="1026" name="Picture 2" descr="Billedresultat for tænke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55277" y="1961537"/>
            <a:ext cx="4573546" cy="3331680"/>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p:cNvSpPr txBox="1"/>
          <p:nvPr/>
        </p:nvSpPr>
        <p:spPr>
          <a:xfrm>
            <a:off x="1726800" y="5293217"/>
            <a:ext cx="1403797" cy="215444"/>
          </a:xfrm>
          <a:prstGeom prst="rect">
            <a:avLst/>
          </a:prstGeom>
          <a:noFill/>
        </p:spPr>
        <p:txBody>
          <a:bodyPr wrap="square" rtlCol="0">
            <a:spAutoFit/>
          </a:bodyPr>
          <a:lstStyle/>
          <a:p>
            <a:r>
              <a:rPr lang="da-DK" sz="400" dirty="0"/>
              <a:t>http://lyngbyfrikirke.dk/blog/det-du-taenker-og-tror-afspejles-i-det-du-siger</a:t>
            </a:r>
          </a:p>
        </p:txBody>
      </p:sp>
      <p:pic>
        <p:nvPicPr>
          <p:cNvPr id="1028" name="Picture 4" descr="Billedresultat for at hand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7577" y="1925266"/>
            <a:ext cx="3502023" cy="3502024"/>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p:cNvSpPr txBox="1"/>
          <p:nvPr/>
        </p:nvSpPr>
        <p:spPr>
          <a:xfrm>
            <a:off x="5126306" y="5355839"/>
            <a:ext cx="1352282" cy="215444"/>
          </a:xfrm>
          <a:prstGeom prst="rect">
            <a:avLst/>
          </a:prstGeom>
          <a:noFill/>
        </p:spPr>
        <p:txBody>
          <a:bodyPr wrap="square" rtlCol="0">
            <a:spAutoFit/>
          </a:bodyPr>
          <a:lstStyle/>
          <a:p>
            <a:r>
              <a:rPr lang="da-DK" sz="400" dirty="0"/>
              <a:t>https://overbevisende.dk/fjern-deres-frihed-hvis-du-vil-have-dem-til-at-handle/</a:t>
            </a:r>
          </a:p>
        </p:txBody>
      </p:sp>
      <p:sp>
        <p:nvSpPr>
          <p:cNvPr id="6" name="Tekstfelt 5"/>
          <p:cNvSpPr txBox="1"/>
          <p:nvPr/>
        </p:nvSpPr>
        <p:spPr>
          <a:xfrm>
            <a:off x="8989453" y="5026661"/>
            <a:ext cx="2717443" cy="153888"/>
          </a:xfrm>
          <a:prstGeom prst="rect">
            <a:avLst/>
          </a:prstGeom>
          <a:noFill/>
        </p:spPr>
        <p:txBody>
          <a:bodyPr wrap="square" rtlCol="0">
            <a:spAutoFit/>
          </a:bodyPr>
          <a:lstStyle/>
          <a:p>
            <a:r>
              <a:rPr lang="da-DK" sz="400" dirty="0"/>
              <a:t>https://voresvirkelighed.dk/?p=2985</a:t>
            </a:r>
          </a:p>
        </p:txBody>
      </p:sp>
    </p:spTree>
    <p:extLst>
      <p:ext uri="{BB962C8B-B14F-4D97-AF65-F5344CB8AC3E}">
        <p14:creationId xmlns:p14="http://schemas.microsoft.com/office/powerpoint/2010/main" val="11448974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fade">
                                      <p:cBhvr>
                                        <p:cTn id="14" dur="1000"/>
                                        <p:tgtEl>
                                          <p:spTgt spid="1028"/>
                                        </p:tgtEl>
                                      </p:cBhvr>
                                    </p:animEffect>
                                    <p:anim calcmode="lin" valueType="num">
                                      <p:cBhvr>
                                        <p:cTn id="15" dur="1000" fill="hold"/>
                                        <p:tgtEl>
                                          <p:spTgt spid="1028"/>
                                        </p:tgtEl>
                                        <p:attrNameLst>
                                          <p:attrName>ppt_x</p:attrName>
                                        </p:attrNameLst>
                                      </p:cBhvr>
                                      <p:tavLst>
                                        <p:tav tm="0">
                                          <p:val>
                                            <p:strVal val="#ppt_x"/>
                                          </p:val>
                                        </p:tav>
                                        <p:tav tm="100000">
                                          <p:val>
                                            <p:strVal val="#ppt_x"/>
                                          </p:val>
                                        </p:tav>
                                      </p:tavLst>
                                    </p:anim>
                                    <p:anim calcmode="lin" valueType="num">
                                      <p:cBhvr>
                                        <p:cTn id="16"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30"/>
                                        </p:tgtEl>
                                        <p:attrNameLst>
                                          <p:attrName>style.visibility</p:attrName>
                                        </p:attrNameLst>
                                      </p:cBhvr>
                                      <p:to>
                                        <p:strVal val="visible"/>
                                      </p:to>
                                    </p:set>
                                    <p:animEffect transition="in" filter="fade">
                                      <p:cBhvr>
                                        <p:cTn id="21" dur="1000"/>
                                        <p:tgtEl>
                                          <p:spTgt spid="1030"/>
                                        </p:tgtEl>
                                      </p:cBhvr>
                                    </p:animEffect>
                                    <p:anim calcmode="lin" valueType="num">
                                      <p:cBhvr>
                                        <p:cTn id="22" dur="1000" fill="hold"/>
                                        <p:tgtEl>
                                          <p:spTgt spid="1030"/>
                                        </p:tgtEl>
                                        <p:attrNameLst>
                                          <p:attrName>ppt_x</p:attrName>
                                        </p:attrNameLst>
                                      </p:cBhvr>
                                      <p:tavLst>
                                        <p:tav tm="0">
                                          <p:val>
                                            <p:strVal val="#ppt_x"/>
                                          </p:val>
                                        </p:tav>
                                        <p:tav tm="100000">
                                          <p:val>
                                            <p:strVal val="#ppt_x"/>
                                          </p:val>
                                        </p:tav>
                                      </p:tavLst>
                                    </p:anim>
                                    <p:anim calcmode="lin" valueType="num">
                                      <p:cBhvr>
                                        <p:cTn id="23"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We</a:t>
            </a:r>
            <a:r>
              <a:rPr lang="da-DK" dirty="0"/>
              <a:t> do not have acces to students’ </a:t>
            </a:r>
            <a:r>
              <a:rPr lang="da-DK" dirty="0" err="1"/>
              <a:t>practice</a:t>
            </a:r>
            <a:r>
              <a:rPr lang="da-DK" dirty="0"/>
              <a:t>….</a:t>
            </a:r>
          </a:p>
        </p:txBody>
      </p:sp>
      <p:sp>
        <p:nvSpPr>
          <p:cNvPr id="3" name="Pladsholder til indhold 2"/>
          <p:cNvSpPr>
            <a:spLocks noGrp="1"/>
          </p:cNvSpPr>
          <p:nvPr>
            <p:ph idx="1"/>
          </p:nvPr>
        </p:nvSpPr>
        <p:spPr/>
        <p:txBody>
          <a:bodyPr/>
          <a:lstStyle/>
          <a:p>
            <a:endParaRPr lang="da-DK"/>
          </a:p>
        </p:txBody>
      </p:sp>
      <p:pic>
        <p:nvPicPr>
          <p:cNvPr id="2052" name="Picture 4" descr="Reflection cartoons, Reflection cartoon, funny, Reflection picture, Reflection pictures, Reflection image, Reflection images, Reflection illustration, Reflection illustr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612" y="1543049"/>
            <a:ext cx="3810000" cy="5314951"/>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p:cNvSpPr txBox="1"/>
          <p:nvPr/>
        </p:nvSpPr>
        <p:spPr>
          <a:xfrm>
            <a:off x="5438081" y="5396247"/>
            <a:ext cx="5135473" cy="369332"/>
          </a:xfrm>
          <a:prstGeom prst="rect">
            <a:avLst/>
          </a:prstGeom>
          <a:noFill/>
        </p:spPr>
        <p:txBody>
          <a:bodyPr wrap="square" rtlCol="0">
            <a:spAutoFit/>
          </a:bodyPr>
          <a:lstStyle/>
          <a:p>
            <a:r>
              <a:rPr lang="da-DK" dirty="0" err="1"/>
              <a:t>Only</a:t>
            </a:r>
            <a:r>
              <a:rPr lang="da-DK" dirty="0"/>
              <a:t> </a:t>
            </a:r>
            <a:r>
              <a:rPr lang="da-DK" dirty="0" err="1"/>
              <a:t>their</a:t>
            </a:r>
            <a:r>
              <a:rPr lang="da-DK" dirty="0"/>
              <a:t> </a:t>
            </a:r>
            <a:r>
              <a:rPr lang="da-DK" dirty="0" err="1"/>
              <a:t>own</a:t>
            </a:r>
            <a:r>
              <a:rPr lang="da-DK" dirty="0"/>
              <a:t> </a:t>
            </a:r>
            <a:r>
              <a:rPr lang="da-DK" dirty="0" err="1"/>
              <a:t>descriptions</a:t>
            </a:r>
            <a:r>
              <a:rPr lang="da-DK" dirty="0"/>
              <a:t> and </a:t>
            </a:r>
            <a:r>
              <a:rPr lang="da-DK" dirty="0" err="1"/>
              <a:t>reflections</a:t>
            </a:r>
            <a:endParaRPr lang="da-DK" dirty="0"/>
          </a:p>
        </p:txBody>
      </p:sp>
      <p:pic>
        <p:nvPicPr>
          <p:cNvPr id="1026" name="Picture 2" descr="Billedresultat for censor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4670" y="1884519"/>
            <a:ext cx="6243072" cy="3511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73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additive="base">
                                        <p:cTn id="7" dur="500" fill="hold"/>
                                        <p:tgtEl>
                                          <p:spTgt spid="2052"/>
                                        </p:tgtEl>
                                        <p:attrNameLst>
                                          <p:attrName>ppt_x</p:attrName>
                                        </p:attrNameLst>
                                      </p:cBhvr>
                                      <p:tavLst>
                                        <p:tav tm="0">
                                          <p:val>
                                            <p:strVal val="#ppt_x"/>
                                          </p:val>
                                        </p:tav>
                                        <p:tav tm="100000">
                                          <p:val>
                                            <p:strVal val="#ppt_x"/>
                                          </p:val>
                                        </p:tav>
                                      </p:tavLst>
                                    </p:anim>
                                    <p:anim calcmode="lin" valueType="num">
                                      <p:cBhvr additive="base">
                                        <p:cTn id="8"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tor gruppe af faldskærmsudspringere i luften">
            <a:extLst>
              <a:ext uri="{FF2B5EF4-FFF2-40B4-BE49-F238E27FC236}">
                <a16:creationId xmlns:a16="http://schemas.microsoft.com/office/drawing/2014/main" id="{CFA47CAA-347F-9142-00B0-9954204127AE}"/>
              </a:ext>
            </a:extLst>
          </p:cNvPr>
          <p:cNvPicPr>
            <a:picLocks noChangeAspect="1"/>
          </p:cNvPicPr>
          <p:nvPr/>
        </p:nvPicPr>
        <p:blipFill rotWithShape="1">
          <a:blip r:embed="rId2"/>
          <a:srcRect l="12175" r="11007"/>
          <a:stretch/>
        </p:blipFill>
        <p:spPr>
          <a:xfrm>
            <a:off x="5682344" y="-1"/>
            <a:ext cx="6509657"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el 1">
            <a:extLst>
              <a:ext uri="{FF2B5EF4-FFF2-40B4-BE49-F238E27FC236}">
                <a16:creationId xmlns:a16="http://schemas.microsoft.com/office/drawing/2014/main" id="{5D69057D-B6D5-4A6F-8216-FFDEFD13516A}"/>
              </a:ext>
            </a:extLst>
          </p:cNvPr>
          <p:cNvSpPr>
            <a:spLocks noGrp="1"/>
          </p:cNvSpPr>
          <p:nvPr>
            <p:ph type="title"/>
          </p:nvPr>
        </p:nvSpPr>
        <p:spPr>
          <a:xfrm>
            <a:off x="677333" y="830264"/>
            <a:ext cx="4458560" cy="1320800"/>
          </a:xfrm>
        </p:spPr>
        <p:txBody>
          <a:bodyPr>
            <a:normAutofit/>
          </a:bodyPr>
          <a:lstStyle/>
          <a:p>
            <a:r>
              <a:rPr lang="da-DK" sz="4267" dirty="0" err="1"/>
              <a:t>Foucs</a:t>
            </a:r>
            <a:r>
              <a:rPr lang="da-DK" sz="4267" dirty="0"/>
              <a:t> on practice</a:t>
            </a:r>
          </a:p>
        </p:txBody>
      </p:sp>
      <p:sp>
        <p:nvSpPr>
          <p:cNvPr id="3" name="Pladsholder til indhold 2">
            <a:extLst>
              <a:ext uri="{FF2B5EF4-FFF2-40B4-BE49-F238E27FC236}">
                <a16:creationId xmlns:a16="http://schemas.microsoft.com/office/drawing/2014/main" id="{6D00C402-FBC4-40CE-BB32-811FE1C991D7}"/>
              </a:ext>
            </a:extLst>
          </p:cNvPr>
          <p:cNvSpPr>
            <a:spLocks noGrp="1"/>
          </p:cNvSpPr>
          <p:nvPr>
            <p:ph idx="1"/>
          </p:nvPr>
        </p:nvSpPr>
        <p:spPr>
          <a:xfrm>
            <a:off x="677333" y="2160589"/>
            <a:ext cx="4842603" cy="4292747"/>
          </a:xfrm>
        </p:spPr>
        <p:txBody>
          <a:bodyPr>
            <a:noAutofit/>
          </a:bodyPr>
          <a:lstStyle/>
          <a:p>
            <a:pPr marL="0" indent="0">
              <a:buNone/>
            </a:pPr>
            <a:r>
              <a:rPr lang="da-DK" sz="1867" dirty="0"/>
              <a:t>It </a:t>
            </a:r>
            <a:r>
              <a:rPr lang="da-DK" sz="1867" dirty="0" err="1"/>
              <a:t>affects</a:t>
            </a:r>
            <a:r>
              <a:rPr lang="da-DK" sz="1867" dirty="0"/>
              <a:t> </a:t>
            </a:r>
            <a:r>
              <a:rPr lang="da-DK" sz="1867" dirty="0" err="1"/>
              <a:t>one</a:t>
            </a:r>
            <a:r>
              <a:rPr lang="da-DK" sz="1867" dirty="0"/>
              <a:t> to </a:t>
            </a:r>
            <a:r>
              <a:rPr lang="da-DK" sz="1867" dirty="0" err="1"/>
              <a:t>see</a:t>
            </a:r>
            <a:r>
              <a:rPr lang="da-DK" sz="1867" dirty="0"/>
              <a:t> </a:t>
            </a:r>
            <a:r>
              <a:rPr lang="da-DK" sz="1867" dirty="0" err="1"/>
              <a:t>oneself</a:t>
            </a:r>
            <a:r>
              <a:rPr lang="da-DK" sz="1867" dirty="0"/>
              <a:t> in a professional practice</a:t>
            </a:r>
          </a:p>
          <a:p>
            <a:pPr>
              <a:lnSpc>
                <a:spcPct val="90000"/>
              </a:lnSpc>
              <a:buFontTx/>
              <a:buChar char="-"/>
            </a:pPr>
            <a:r>
              <a:rPr lang="da-DK" sz="1867" dirty="0"/>
              <a:t>An </a:t>
            </a:r>
            <a:r>
              <a:rPr lang="da-DK" sz="1867" dirty="0" err="1"/>
              <a:t>outside</a:t>
            </a:r>
            <a:r>
              <a:rPr lang="da-DK" sz="1867" dirty="0"/>
              <a:t> </a:t>
            </a:r>
            <a:r>
              <a:rPr lang="da-DK" sz="1867" dirty="0" err="1"/>
              <a:t>perspective</a:t>
            </a:r>
            <a:r>
              <a:rPr lang="da-DK" sz="1867" dirty="0"/>
              <a:t> to </a:t>
            </a:r>
            <a:r>
              <a:rPr lang="da-DK" sz="1867" dirty="0" err="1"/>
              <a:t>oneself</a:t>
            </a:r>
            <a:endParaRPr lang="da-DK" sz="1867" dirty="0"/>
          </a:p>
          <a:p>
            <a:pPr>
              <a:lnSpc>
                <a:spcPct val="90000"/>
              </a:lnSpc>
              <a:buFontTx/>
              <a:buChar char="-"/>
            </a:pPr>
            <a:r>
              <a:rPr lang="da-DK" sz="1867" dirty="0"/>
              <a:t>Ou-of-the-body </a:t>
            </a:r>
            <a:r>
              <a:rPr lang="da-DK" sz="1867" dirty="0" err="1"/>
              <a:t>experience</a:t>
            </a:r>
            <a:endParaRPr lang="da-DK" sz="1867" dirty="0"/>
          </a:p>
          <a:p>
            <a:pPr>
              <a:lnSpc>
                <a:spcPct val="90000"/>
              </a:lnSpc>
              <a:buFontTx/>
              <a:buChar char="-"/>
            </a:pPr>
            <a:r>
              <a:rPr lang="da-DK" sz="1867" dirty="0" err="1"/>
              <a:t>Other</a:t>
            </a:r>
            <a:r>
              <a:rPr lang="da-DK" sz="1867" dirty="0"/>
              <a:t>-view (‘</a:t>
            </a:r>
            <a:r>
              <a:rPr lang="da-DK" sz="1867" dirty="0" err="1"/>
              <a:t>how</a:t>
            </a:r>
            <a:r>
              <a:rPr lang="da-DK" sz="1867" dirty="0"/>
              <a:t> </a:t>
            </a:r>
            <a:r>
              <a:rPr lang="da-DK" sz="1867" dirty="0" err="1"/>
              <a:t>others</a:t>
            </a:r>
            <a:r>
              <a:rPr lang="da-DK" sz="1867" dirty="0"/>
              <a:t> </a:t>
            </a:r>
            <a:r>
              <a:rPr lang="da-DK" sz="1867" dirty="0" err="1"/>
              <a:t>percieve</a:t>
            </a:r>
            <a:r>
              <a:rPr lang="da-DK" sz="1867" dirty="0"/>
              <a:t> </a:t>
            </a:r>
            <a:r>
              <a:rPr lang="da-DK" sz="1867" dirty="0" err="1"/>
              <a:t>me</a:t>
            </a:r>
            <a:r>
              <a:rPr lang="da-DK" sz="1867" dirty="0"/>
              <a:t>’)</a:t>
            </a:r>
          </a:p>
          <a:p>
            <a:pPr marL="0" indent="0">
              <a:buNone/>
            </a:pPr>
            <a:endParaRPr lang="da-DK" sz="1867" dirty="0"/>
          </a:p>
          <a:p>
            <a:pPr marL="0" indent="0">
              <a:buNone/>
            </a:pPr>
            <a:r>
              <a:rPr lang="da-DK" sz="1867" dirty="0"/>
              <a:t>It </a:t>
            </a:r>
            <a:r>
              <a:rPr lang="da-DK" sz="1867" dirty="0" err="1"/>
              <a:t>affects</a:t>
            </a:r>
            <a:r>
              <a:rPr lang="da-DK" sz="1867" dirty="0"/>
              <a:t> </a:t>
            </a:r>
            <a:r>
              <a:rPr lang="da-DK" sz="1867" dirty="0" err="1"/>
              <a:t>you</a:t>
            </a:r>
            <a:r>
              <a:rPr lang="da-DK" sz="1867" dirty="0"/>
              <a:t> </a:t>
            </a:r>
            <a:r>
              <a:rPr lang="da-DK" sz="1867" dirty="0" err="1"/>
              <a:t>both</a:t>
            </a:r>
            <a:r>
              <a:rPr lang="da-DK" sz="1867" dirty="0"/>
              <a:t> </a:t>
            </a:r>
            <a:r>
              <a:rPr lang="da-DK" sz="1867" dirty="0" err="1"/>
              <a:t>personally</a:t>
            </a:r>
            <a:r>
              <a:rPr lang="da-DK" sz="1867" dirty="0"/>
              <a:t> and </a:t>
            </a:r>
            <a:r>
              <a:rPr lang="da-DK" sz="1867" dirty="0" err="1"/>
              <a:t>professionally</a:t>
            </a:r>
            <a:r>
              <a:rPr lang="da-DK" sz="1867" dirty="0"/>
              <a:t>. </a:t>
            </a:r>
          </a:p>
          <a:p>
            <a:pPr marL="0" indent="0">
              <a:buNone/>
            </a:pPr>
            <a:r>
              <a:rPr lang="da-DK" sz="1867" dirty="0"/>
              <a:t>Just </a:t>
            </a:r>
            <a:r>
              <a:rPr lang="da-DK" sz="1867" dirty="0" err="1"/>
              <a:t>seeing</a:t>
            </a:r>
            <a:r>
              <a:rPr lang="da-DK" sz="1867" dirty="0"/>
              <a:t> </a:t>
            </a:r>
            <a:r>
              <a:rPr lang="da-DK" sz="1867" dirty="0" err="1"/>
              <a:t>yourself</a:t>
            </a:r>
            <a:r>
              <a:rPr lang="da-DK" sz="1867" dirty="0"/>
              <a:t> in professional practice triggers </a:t>
            </a:r>
            <a:r>
              <a:rPr lang="da-DK" sz="1867" dirty="0" err="1"/>
              <a:t>reflections</a:t>
            </a:r>
            <a:r>
              <a:rPr lang="da-DK" sz="1867" dirty="0"/>
              <a:t> and </a:t>
            </a:r>
            <a:r>
              <a:rPr lang="da-DK" sz="1867" dirty="0" err="1"/>
              <a:t>thoughts</a:t>
            </a:r>
            <a:endParaRPr lang="da-DK" sz="1867" dirty="0"/>
          </a:p>
        </p:txBody>
      </p:sp>
    </p:spTree>
    <p:extLst>
      <p:ext uri="{BB962C8B-B14F-4D97-AF65-F5344CB8AC3E}">
        <p14:creationId xmlns:p14="http://schemas.microsoft.com/office/powerpoint/2010/main" val="275185375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dsholder til indhold 6">
            <a:extLst>
              <a:ext uri="{FF2B5EF4-FFF2-40B4-BE49-F238E27FC236}">
                <a16:creationId xmlns:a16="http://schemas.microsoft.com/office/drawing/2014/main" id="{1FC86715-261A-4F7A-A5E8-500CB38DA357}"/>
              </a:ext>
            </a:extLst>
          </p:cNvPr>
          <p:cNvGraphicFramePr>
            <a:graphicFrameLocks noGrp="1"/>
          </p:cNvGraphicFramePr>
          <p:nvPr>
            <p:ph idx="1"/>
          </p:nvPr>
        </p:nvGraphicFramePr>
        <p:xfrm>
          <a:off x="2495600" y="522160"/>
          <a:ext cx="10332720" cy="58136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aleboble: oval 9">
            <a:extLst>
              <a:ext uri="{FF2B5EF4-FFF2-40B4-BE49-F238E27FC236}">
                <a16:creationId xmlns:a16="http://schemas.microsoft.com/office/drawing/2014/main" id="{97D7A03B-1CFF-41F3-9EB5-508E69A1DE1E}"/>
              </a:ext>
            </a:extLst>
          </p:cNvPr>
          <p:cNvSpPr/>
          <p:nvPr/>
        </p:nvSpPr>
        <p:spPr>
          <a:xfrm>
            <a:off x="143339" y="3064376"/>
            <a:ext cx="3540931" cy="2347680"/>
          </a:xfrm>
          <a:prstGeom prst="wedgeEllipseCallout">
            <a:avLst>
              <a:gd name="adj1" fmla="val 62575"/>
              <a:gd name="adj2" fmla="val 24568"/>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r>
              <a:rPr lang="da-DK" sz="2800" b="1" dirty="0">
                <a:solidFill>
                  <a:prstClr val="black"/>
                </a:solidFill>
              </a:rPr>
              <a:t>Technical</a:t>
            </a:r>
          </a:p>
          <a:p>
            <a:pPr marL="228594" indent="-228594" algn="ctr" defTabSz="457189">
              <a:buFont typeface="Arial" panose="020B0604020202020204" pitchFamily="34" charset="0"/>
              <a:buChar char="•"/>
            </a:pPr>
            <a:r>
              <a:rPr lang="da-DK" sz="1333" b="1" dirty="0">
                <a:solidFill>
                  <a:prstClr val="black"/>
                </a:solidFill>
              </a:rPr>
              <a:t>It is </a:t>
            </a:r>
            <a:r>
              <a:rPr lang="da-DK" sz="1333" b="1" dirty="0" err="1">
                <a:solidFill>
                  <a:prstClr val="black"/>
                </a:solidFill>
              </a:rPr>
              <a:t>very</a:t>
            </a:r>
            <a:r>
              <a:rPr lang="da-DK" sz="1333" b="1" dirty="0">
                <a:solidFill>
                  <a:prstClr val="black"/>
                </a:solidFill>
              </a:rPr>
              <a:t> intuitive but </a:t>
            </a:r>
            <a:r>
              <a:rPr lang="da-DK" sz="1333" b="1" dirty="0" err="1">
                <a:solidFill>
                  <a:prstClr val="black"/>
                </a:solidFill>
              </a:rPr>
              <a:t>takes</a:t>
            </a:r>
            <a:r>
              <a:rPr lang="da-DK" sz="1333" b="1" dirty="0">
                <a:solidFill>
                  <a:prstClr val="black"/>
                </a:solidFill>
              </a:rPr>
              <a:t> practice</a:t>
            </a:r>
          </a:p>
          <a:p>
            <a:pPr marL="228594" indent="-228594" algn="ctr" defTabSz="457189">
              <a:buFont typeface="Arial" panose="020B0604020202020204" pitchFamily="34" charset="0"/>
              <a:buChar char="•"/>
            </a:pPr>
            <a:r>
              <a:rPr lang="da-DK" sz="1333" b="1" dirty="0" err="1">
                <a:solidFill>
                  <a:prstClr val="black"/>
                </a:solidFill>
              </a:rPr>
              <a:t>Lack</a:t>
            </a:r>
            <a:r>
              <a:rPr lang="da-DK" sz="1333" b="1" dirty="0">
                <a:solidFill>
                  <a:prstClr val="black"/>
                </a:solidFill>
              </a:rPr>
              <a:t> of </a:t>
            </a:r>
            <a:r>
              <a:rPr lang="da-DK" sz="1333" b="1" dirty="0" err="1">
                <a:solidFill>
                  <a:prstClr val="black"/>
                </a:solidFill>
              </a:rPr>
              <a:t>technical</a:t>
            </a:r>
            <a:r>
              <a:rPr lang="da-DK" sz="1333" b="1" dirty="0">
                <a:solidFill>
                  <a:prstClr val="black"/>
                </a:solidFill>
              </a:rPr>
              <a:t> </a:t>
            </a:r>
            <a:r>
              <a:rPr lang="da-DK" sz="1333" b="1" dirty="0" err="1">
                <a:solidFill>
                  <a:prstClr val="black"/>
                </a:solidFill>
              </a:rPr>
              <a:t>proficiency</a:t>
            </a:r>
            <a:r>
              <a:rPr lang="da-DK" sz="1333" b="1" dirty="0">
                <a:solidFill>
                  <a:prstClr val="black"/>
                </a:solidFill>
              </a:rPr>
              <a:t> is a hindernes</a:t>
            </a:r>
          </a:p>
          <a:p>
            <a:pPr marL="228594" indent="-228594" algn="ctr" defTabSz="457189">
              <a:buFont typeface="Arial" panose="020B0604020202020204" pitchFamily="34" charset="0"/>
              <a:buChar char="•"/>
            </a:pPr>
            <a:r>
              <a:rPr lang="da-DK" sz="1333" b="1" dirty="0">
                <a:solidFill>
                  <a:prstClr val="black"/>
                </a:solidFill>
              </a:rPr>
              <a:t>Technical </a:t>
            </a:r>
            <a:r>
              <a:rPr lang="da-DK" sz="1333" b="1" dirty="0" err="1">
                <a:solidFill>
                  <a:prstClr val="black"/>
                </a:solidFill>
              </a:rPr>
              <a:t>profienciency</a:t>
            </a:r>
            <a:r>
              <a:rPr lang="da-DK" sz="1333" b="1" dirty="0">
                <a:solidFill>
                  <a:prstClr val="black"/>
                </a:solidFill>
              </a:rPr>
              <a:t> is a ‘</a:t>
            </a:r>
            <a:r>
              <a:rPr lang="da-DK" sz="1333" b="1" dirty="0" err="1">
                <a:solidFill>
                  <a:prstClr val="black"/>
                </a:solidFill>
              </a:rPr>
              <a:t>enhancer</a:t>
            </a:r>
            <a:r>
              <a:rPr lang="da-DK" sz="1333" b="1" dirty="0">
                <a:solidFill>
                  <a:prstClr val="black"/>
                </a:solidFill>
              </a:rPr>
              <a:t>’</a:t>
            </a:r>
          </a:p>
        </p:txBody>
      </p:sp>
      <p:sp>
        <p:nvSpPr>
          <p:cNvPr id="12" name="Taleboble: oval 11">
            <a:extLst>
              <a:ext uri="{FF2B5EF4-FFF2-40B4-BE49-F238E27FC236}">
                <a16:creationId xmlns:a16="http://schemas.microsoft.com/office/drawing/2014/main" id="{A42D531F-9C50-4FDD-A244-DAF5A351DA12}"/>
              </a:ext>
            </a:extLst>
          </p:cNvPr>
          <p:cNvSpPr/>
          <p:nvPr/>
        </p:nvSpPr>
        <p:spPr>
          <a:xfrm>
            <a:off x="863351" y="829208"/>
            <a:ext cx="4207231" cy="2172325"/>
          </a:xfrm>
          <a:prstGeom prst="wedgeEllipseCallout">
            <a:avLst>
              <a:gd name="adj1" fmla="val 63624"/>
              <a:gd name="adj2" fmla="val 6062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r>
              <a:rPr lang="da-DK" sz="2800" b="1" dirty="0">
                <a:solidFill>
                  <a:prstClr val="black"/>
                </a:solidFill>
              </a:rPr>
              <a:t>The social </a:t>
            </a:r>
            <a:r>
              <a:rPr lang="da-DK" sz="2800" b="1" dirty="0" err="1">
                <a:solidFill>
                  <a:prstClr val="black"/>
                </a:solidFill>
              </a:rPr>
              <a:t>environment</a:t>
            </a:r>
            <a:endParaRPr lang="da-DK" sz="2800" b="1" dirty="0">
              <a:solidFill>
                <a:prstClr val="black"/>
              </a:solidFill>
            </a:endParaRPr>
          </a:p>
          <a:p>
            <a:pPr marL="228594" indent="-228594" algn="ctr" defTabSz="457189">
              <a:buFont typeface="Arial" panose="020B0604020202020204" pitchFamily="34" charset="0"/>
              <a:buChar char="•"/>
            </a:pPr>
            <a:r>
              <a:rPr lang="da-DK" sz="1333" b="1" dirty="0" err="1">
                <a:solidFill>
                  <a:prstClr val="black"/>
                </a:solidFill>
              </a:rPr>
              <a:t>You</a:t>
            </a:r>
            <a:r>
              <a:rPr lang="da-DK" sz="1333" b="1" dirty="0">
                <a:solidFill>
                  <a:prstClr val="black"/>
                </a:solidFill>
              </a:rPr>
              <a:t> put </a:t>
            </a:r>
            <a:r>
              <a:rPr lang="da-DK" sz="1333" b="1" dirty="0" err="1">
                <a:solidFill>
                  <a:prstClr val="black"/>
                </a:solidFill>
              </a:rPr>
              <a:t>yourself</a:t>
            </a:r>
            <a:r>
              <a:rPr lang="da-DK" sz="1333" b="1" dirty="0">
                <a:solidFill>
                  <a:prstClr val="black"/>
                </a:solidFill>
              </a:rPr>
              <a:t> in a </a:t>
            </a:r>
            <a:r>
              <a:rPr lang="da-DK" sz="1333" b="1" dirty="0" err="1">
                <a:solidFill>
                  <a:prstClr val="black"/>
                </a:solidFill>
              </a:rPr>
              <a:t>very</a:t>
            </a:r>
            <a:r>
              <a:rPr lang="da-DK" sz="1333" b="1" dirty="0">
                <a:solidFill>
                  <a:prstClr val="black"/>
                </a:solidFill>
              </a:rPr>
              <a:t> </a:t>
            </a:r>
            <a:r>
              <a:rPr lang="da-DK" sz="1333" b="1" dirty="0" err="1">
                <a:solidFill>
                  <a:prstClr val="black"/>
                </a:solidFill>
              </a:rPr>
              <a:t>vulnarable</a:t>
            </a:r>
            <a:r>
              <a:rPr lang="da-DK" sz="1333" b="1" dirty="0">
                <a:solidFill>
                  <a:prstClr val="black"/>
                </a:solidFill>
              </a:rPr>
              <a:t> and </a:t>
            </a:r>
            <a:r>
              <a:rPr lang="da-DK" sz="1333" b="1" dirty="0" err="1">
                <a:solidFill>
                  <a:prstClr val="black"/>
                </a:solidFill>
              </a:rPr>
              <a:t>precarious</a:t>
            </a:r>
            <a:r>
              <a:rPr lang="da-DK" sz="1333" b="1" dirty="0">
                <a:solidFill>
                  <a:prstClr val="black"/>
                </a:solidFill>
              </a:rPr>
              <a:t> situation </a:t>
            </a:r>
          </a:p>
          <a:p>
            <a:pPr marL="228594" indent="-228594" algn="ctr" defTabSz="457189">
              <a:buFont typeface="Arial" panose="020B0604020202020204" pitchFamily="34" charset="0"/>
              <a:buChar char="•"/>
            </a:pPr>
            <a:r>
              <a:rPr lang="da-DK" sz="1333" b="1" dirty="0">
                <a:solidFill>
                  <a:prstClr val="black"/>
                </a:solidFill>
              </a:rPr>
              <a:t>A ‘</a:t>
            </a:r>
            <a:r>
              <a:rPr lang="da-DK" sz="1333" b="1" dirty="0" err="1">
                <a:solidFill>
                  <a:prstClr val="black"/>
                </a:solidFill>
              </a:rPr>
              <a:t>safe</a:t>
            </a:r>
            <a:r>
              <a:rPr lang="da-DK" sz="1333" b="1" dirty="0">
                <a:solidFill>
                  <a:prstClr val="black"/>
                </a:solidFill>
              </a:rPr>
              <a:t> </a:t>
            </a:r>
            <a:r>
              <a:rPr lang="da-DK" sz="1333" b="1" dirty="0" err="1">
                <a:solidFill>
                  <a:prstClr val="black"/>
                </a:solidFill>
              </a:rPr>
              <a:t>space</a:t>
            </a:r>
            <a:r>
              <a:rPr lang="da-DK" sz="1333" b="1" dirty="0">
                <a:solidFill>
                  <a:prstClr val="black"/>
                </a:solidFill>
              </a:rPr>
              <a:t>’ </a:t>
            </a:r>
            <a:r>
              <a:rPr lang="da-DK" sz="1333" b="1" dirty="0" err="1">
                <a:solidFill>
                  <a:prstClr val="black"/>
                </a:solidFill>
              </a:rPr>
              <a:t>between</a:t>
            </a:r>
            <a:r>
              <a:rPr lang="da-DK" sz="1333" b="1" dirty="0">
                <a:solidFill>
                  <a:prstClr val="black"/>
                </a:solidFill>
              </a:rPr>
              <a:t>/for students/</a:t>
            </a:r>
            <a:r>
              <a:rPr lang="da-DK" sz="1333" b="1" dirty="0" err="1">
                <a:solidFill>
                  <a:prstClr val="black"/>
                </a:solidFill>
              </a:rPr>
              <a:t>councelors</a:t>
            </a:r>
            <a:r>
              <a:rPr lang="da-DK" sz="1333" b="1" dirty="0">
                <a:solidFill>
                  <a:prstClr val="black"/>
                </a:solidFill>
              </a:rPr>
              <a:t>/professors</a:t>
            </a:r>
          </a:p>
          <a:p>
            <a:pPr algn="ctr" defTabSz="457189"/>
            <a:endParaRPr lang="da-DK" sz="1200" b="1" dirty="0">
              <a:solidFill>
                <a:prstClr val="black"/>
              </a:solidFill>
              <a:latin typeface="Trebuchet MS" panose="020B0603020202020204"/>
            </a:endParaRPr>
          </a:p>
        </p:txBody>
      </p:sp>
      <p:sp>
        <p:nvSpPr>
          <p:cNvPr id="13" name="Taleboble: oval 12">
            <a:extLst>
              <a:ext uri="{FF2B5EF4-FFF2-40B4-BE49-F238E27FC236}">
                <a16:creationId xmlns:a16="http://schemas.microsoft.com/office/drawing/2014/main" id="{22A682FB-2023-48A0-A079-90381CB3D88B}"/>
              </a:ext>
            </a:extLst>
          </p:cNvPr>
          <p:cNvSpPr/>
          <p:nvPr/>
        </p:nvSpPr>
        <p:spPr>
          <a:xfrm>
            <a:off x="4670795" y="124295"/>
            <a:ext cx="3888432" cy="1772604"/>
          </a:xfrm>
          <a:prstGeom prst="wedgeEllipseCallout">
            <a:avLst>
              <a:gd name="adj1" fmla="val 66316"/>
              <a:gd name="adj2" fmla="val 31180"/>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r>
              <a:rPr lang="da-DK" sz="2800" b="1" dirty="0">
                <a:solidFill>
                  <a:prstClr val="black"/>
                </a:solidFill>
              </a:rPr>
              <a:t>Professional </a:t>
            </a:r>
            <a:r>
              <a:rPr lang="da-DK" sz="2800" b="1" dirty="0" err="1">
                <a:solidFill>
                  <a:prstClr val="black"/>
                </a:solidFill>
              </a:rPr>
              <a:t>knowledge</a:t>
            </a:r>
            <a:endParaRPr lang="da-DK" sz="2800" b="1" dirty="0">
              <a:solidFill>
                <a:prstClr val="black"/>
              </a:solidFill>
            </a:endParaRPr>
          </a:p>
          <a:p>
            <a:pPr marL="228594" indent="-228594" algn="ctr" defTabSz="457189">
              <a:buFont typeface="Arial" panose="020B0604020202020204" pitchFamily="34" charset="0"/>
              <a:buChar char="•"/>
            </a:pPr>
            <a:r>
              <a:rPr lang="da-DK" sz="1333" b="1" dirty="0">
                <a:solidFill>
                  <a:prstClr val="black"/>
                </a:solidFill>
              </a:rPr>
              <a:t>From </a:t>
            </a:r>
            <a:r>
              <a:rPr lang="da-DK" sz="1333" b="1" dirty="0" err="1">
                <a:solidFill>
                  <a:prstClr val="black"/>
                </a:solidFill>
              </a:rPr>
              <a:t>seeing</a:t>
            </a:r>
            <a:r>
              <a:rPr lang="da-DK" sz="1333" b="1" dirty="0">
                <a:solidFill>
                  <a:prstClr val="black"/>
                </a:solidFill>
              </a:rPr>
              <a:t> </a:t>
            </a:r>
            <a:r>
              <a:rPr lang="da-DK" sz="1333" b="1" dirty="0" err="1">
                <a:solidFill>
                  <a:prstClr val="black"/>
                </a:solidFill>
              </a:rPr>
              <a:t>yourself</a:t>
            </a:r>
            <a:r>
              <a:rPr lang="da-DK" sz="1333" b="1" dirty="0">
                <a:solidFill>
                  <a:prstClr val="black"/>
                </a:solidFill>
              </a:rPr>
              <a:t> to a professional </a:t>
            </a:r>
            <a:r>
              <a:rPr lang="da-DK" sz="1333" b="1" dirty="0" err="1">
                <a:solidFill>
                  <a:prstClr val="black"/>
                </a:solidFill>
              </a:rPr>
              <a:t>reflective</a:t>
            </a:r>
            <a:r>
              <a:rPr lang="da-DK" sz="1333" b="1" dirty="0">
                <a:solidFill>
                  <a:prstClr val="black"/>
                </a:solidFill>
              </a:rPr>
              <a:t> practice</a:t>
            </a:r>
          </a:p>
        </p:txBody>
      </p:sp>
      <p:sp>
        <p:nvSpPr>
          <p:cNvPr id="2" name="Ellipse 1">
            <a:extLst>
              <a:ext uri="{FF2B5EF4-FFF2-40B4-BE49-F238E27FC236}">
                <a16:creationId xmlns:a16="http://schemas.microsoft.com/office/drawing/2014/main" id="{AFA5242C-8D5F-1E58-B9D0-470C8AE3D3E4}"/>
              </a:ext>
            </a:extLst>
          </p:cNvPr>
          <p:cNvSpPr/>
          <p:nvPr/>
        </p:nvSpPr>
        <p:spPr>
          <a:xfrm>
            <a:off x="4183548" y="4759170"/>
            <a:ext cx="288032" cy="276845"/>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da-DK" sz="2400"/>
          </a:p>
        </p:txBody>
      </p:sp>
      <p:sp>
        <p:nvSpPr>
          <p:cNvPr id="3" name="Ellipse 2">
            <a:extLst>
              <a:ext uri="{FF2B5EF4-FFF2-40B4-BE49-F238E27FC236}">
                <a16:creationId xmlns:a16="http://schemas.microsoft.com/office/drawing/2014/main" id="{8380A09D-6A9C-EAA7-4F52-A35D6A3842DF}"/>
              </a:ext>
            </a:extLst>
          </p:cNvPr>
          <p:cNvSpPr/>
          <p:nvPr/>
        </p:nvSpPr>
        <p:spPr>
          <a:xfrm>
            <a:off x="5980525" y="3199403"/>
            <a:ext cx="472512" cy="459191"/>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da-DK" sz="2400"/>
          </a:p>
        </p:txBody>
      </p:sp>
      <p:sp>
        <p:nvSpPr>
          <p:cNvPr id="5" name="Rutediagram: Alternativ proces 4">
            <a:extLst>
              <a:ext uri="{FF2B5EF4-FFF2-40B4-BE49-F238E27FC236}">
                <a16:creationId xmlns:a16="http://schemas.microsoft.com/office/drawing/2014/main" id="{FE84C5B5-9E0A-2EDA-72A0-3599CEA3FCD4}"/>
              </a:ext>
            </a:extLst>
          </p:cNvPr>
          <p:cNvSpPr/>
          <p:nvPr/>
        </p:nvSpPr>
        <p:spPr>
          <a:xfrm rot="20829270">
            <a:off x="4565705" y="4582357"/>
            <a:ext cx="7259280" cy="864096"/>
          </a:xfrm>
          <a:prstGeom prst="flowChartAlternateProcess">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a-DK" sz="2400" dirty="0" err="1">
                <a:solidFill>
                  <a:schemeClr val="tx1"/>
                </a:solidFill>
              </a:rPr>
              <a:t>Different</a:t>
            </a:r>
            <a:r>
              <a:rPr lang="da-DK" sz="2400" dirty="0">
                <a:solidFill>
                  <a:schemeClr val="tx1"/>
                </a:solidFill>
              </a:rPr>
              <a:t> arenas for students (and </a:t>
            </a:r>
            <a:r>
              <a:rPr lang="da-DK" sz="2400" dirty="0" err="1">
                <a:solidFill>
                  <a:schemeClr val="tx1"/>
                </a:solidFill>
              </a:rPr>
              <a:t>everyone</a:t>
            </a:r>
            <a:r>
              <a:rPr lang="da-DK" sz="2400" dirty="0">
                <a:solidFill>
                  <a:schemeClr val="tx1"/>
                </a:solidFill>
              </a:rPr>
              <a:t> </a:t>
            </a:r>
            <a:r>
              <a:rPr lang="da-DK" sz="2400" dirty="0" err="1">
                <a:solidFill>
                  <a:schemeClr val="tx1"/>
                </a:solidFill>
              </a:rPr>
              <a:t>working</a:t>
            </a:r>
            <a:r>
              <a:rPr lang="da-DK" sz="2400" dirty="0">
                <a:solidFill>
                  <a:schemeClr val="tx1"/>
                </a:solidFill>
              </a:rPr>
              <a:t> with video </a:t>
            </a:r>
            <a:r>
              <a:rPr lang="da-DK" sz="2400" dirty="0" err="1">
                <a:solidFill>
                  <a:schemeClr val="tx1"/>
                </a:solidFill>
              </a:rPr>
              <a:t>self-reflection</a:t>
            </a:r>
            <a:r>
              <a:rPr lang="da-DK" sz="2400" dirty="0">
                <a:solidFill>
                  <a:schemeClr val="tx1"/>
                </a:solidFill>
              </a:rPr>
              <a:t>)</a:t>
            </a:r>
          </a:p>
        </p:txBody>
      </p:sp>
    </p:spTree>
    <p:extLst>
      <p:ext uri="{BB962C8B-B14F-4D97-AF65-F5344CB8AC3E}">
        <p14:creationId xmlns:p14="http://schemas.microsoft.com/office/powerpoint/2010/main" val="18338112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0D88B3-83E1-6950-7102-110D5DD3BE10}"/>
              </a:ext>
            </a:extLst>
          </p:cNvPr>
          <p:cNvSpPr>
            <a:spLocks noGrp="1"/>
          </p:cNvSpPr>
          <p:nvPr>
            <p:ph type="title"/>
          </p:nvPr>
        </p:nvSpPr>
        <p:spPr>
          <a:xfrm>
            <a:off x="1055441" y="609601"/>
            <a:ext cx="10428988" cy="1099457"/>
          </a:xfrm>
        </p:spPr>
        <p:txBody>
          <a:bodyPr>
            <a:noAutofit/>
          </a:bodyPr>
          <a:lstStyle/>
          <a:p>
            <a:r>
              <a:rPr lang="da-DK" sz="4267" dirty="0"/>
              <a:t>Progression of </a:t>
            </a:r>
            <a:r>
              <a:rPr lang="da-DK" sz="4267" dirty="0" err="1"/>
              <a:t>level</a:t>
            </a:r>
            <a:r>
              <a:rPr lang="da-DK" sz="4267" dirty="0"/>
              <a:t> of </a:t>
            </a:r>
            <a:r>
              <a:rPr lang="da-DK" sz="4267" dirty="0" err="1"/>
              <a:t>reflection</a:t>
            </a:r>
            <a:r>
              <a:rPr lang="da-DK" sz="4267" dirty="0"/>
              <a:t> in students</a:t>
            </a:r>
          </a:p>
        </p:txBody>
      </p:sp>
      <p:graphicFrame>
        <p:nvGraphicFramePr>
          <p:cNvPr id="4" name="Pladsholder til indhold 3">
            <a:extLst>
              <a:ext uri="{FF2B5EF4-FFF2-40B4-BE49-F238E27FC236}">
                <a16:creationId xmlns:a16="http://schemas.microsoft.com/office/drawing/2014/main" id="{668C110B-0621-4D3A-A18A-AF4998F30093}"/>
              </a:ext>
            </a:extLst>
          </p:cNvPr>
          <p:cNvGraphicFramePr>
            <a:graphicFrameLocks/>
          </p:cNvGraphicFramePr>
          <p:nvPr/>
        </p:nvGraphicFramePr>
        <p:xfrm>
          <a:off x="1782714" y="2263498"/>
          <a:ext cx="9122353" cy="3774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kstfelt 4">
            <a:extLst>
              <a:ext uri="{FF2B5EF4-FFF2-40B4-BE49-F238E27FC236}">
                <a16:creationId xmlns:a16="http://schemas.microsoft.com/office/drawing/2014/main" id="{9C00F4B8-3D79-785C-B795-31873652C6DD}"/>
              </a:ext>
            </a:extLst>
          </p:cNvPr>
          <p:cNvSpPr txBox="1"/>
          <p:nvPr/>
        </p:nvSpPr>
        <p:spPr>
          <a:xfrm>
            <a:off x="1055441" y="1360244"/>
            <a:ext cx="3948671" cy="1241622"/>
          </a:xfrm>
          <a:prstGeom prst="rect">
            <a:avLst/>
          </a:prstGeom>
          <a:noFill/>
        </p:spPr>
        <p:txBody>
          <a:bodyPr wrap="square" rtlCol="0">
            <a:spAutoFit/>
          </a:bodyPr>
          <a:lstStyle/>
          <a:p>
            <a:pPr defTabSz="393182">
              <a:spcAft>
                <a:spcPts val="600"/>
              </a:spcAft>
            </a:pPr>
            <a:r>
              <a:rPr lang="da-DK" sz="1867" dirty="0">
                <a:solidFill>
                  <a:prstClr val="black"/>
                </a:solidFill>
              </a:rPr>
              <a:t>Students (and </a:t>
            </a:r>
            <a:r>
              <a:rPr lang="da-DK" sz="1867" dirty="0" err="1">
                <a:solidFill>
                  <a:prstClr val="black"/>
                </a:solidFill>
              </a:rPr>
              <a:t>everyone</a:t>
            </a:r>
            <a:r>
              <a:rPr lang="da-DK" sz="1867" dirty="0">
                <a:solidFill>
                  <a:prstClr val="black"/>
                </a:solidFill>
              </a:rPr>
              <a:t> </a:t>
            </a:r>
            <a:r>
              <a:rPr lang="da-DK" sz="1867" dirty="0" err="1">
                <a:solidFill>
                  <a:prstClr val="black"/>
                </a:solidFill>
              </a:rPr>
              <a:t>else</a:t>
            </a:r>
            <a:r>
              <a:rPr lang="da-DK" sz="1867" dirty="0">
                <a:solidFill>
                  <a:prstClr val="black"/>
                </a:solidFill>
              </a:rPr>
              <a:t>) </a:t>
            </a:r>
            <a:r>
              <a:rPr lang="da-DK" sz="1867" dirty="0" err="1">
                <a:solidFill>
                  <a:prstClr val="black"/>
                </a:solidFill>
              </a:rPr>
              <a:t>seem</a:t>
            </a:r>
            <a:r>
              <a:rPr lang="da-DK" sz="1867" dirty="0">
                <a:solidFill>
                  <a:prstClr val="black"/>
                </a:solidFill>
              </a:rPr>
              <a:t> to </a:t>
            </a:r>
            <a:r>
              <a:rPr lang="da-DK" sz="1867" dirty="0" err="1">
                <a:solidFill>
                  <a:prstClr val="black"/>
                </a:solidFill>
              </a:rPr>
              <a:t>move</a:t>
            </a:r>
            <a:r>
              <a:rPr lang="da-DK" sz="1867" dirty="0">
                <a:solidFill>
                  <a:prstClr val="black"/>
                </a:solidFill>
              </a:rPr>
              <a:t> </a:t>
            </a:r>
            <a:r>
              <a:rPr lang="da-DK" sz="1867" dirty="0" err="1">
                <a:solidFill>
                  <a:prstClr val="black"/>
                </a:solidFill>
              </a:rPr>
              <a:t>through</a:t>
            </a:r>
            <a:r>
              <a:rPr lang="da-DK" sz="1867" dirty="0">
                <a:solidFill>
                  <a:prstClr val="black"/>
                </a:solidFill>
              </a:rPr>
              <a:t> </a:t>
            </a:r>
            <a:r>
              <a:rPr lang="da-DK" sz="1867" dirty="0" err="1">
                <a:solidFill>
                  <a:prstClr val="black"/>
                </a:solidFill>
              </a:rPr>
              <a:t>different</a:t>
            </a:r>
            <a:r>
              <a:rPr lang="da-DK" sz="1867" dirty="0">
                <a:solidFill>
                  <a:prstClr val="black"/>
                </a:solidFill>
              </a:rPr>
              <a:t> stages of </a:t>
            </a:r>
            <a:r>
              <a:rPr lang="da-DK" sz="1867" dirty="0" err="1">
                <a:solidFill>
                  <a:prstClr val="black"/>
                </a:solidFill>
              </a:rPr>
              <a:t>reflection</a:t>
            </a:r>
            <a:r>
              <a:rPr lang="da-DK" sz="1867" dirty="0">
                <a:solidFill>
                  <a:prstClr val="black"/>
                </a:solidFill>
              </a:rPr>
              <a:t> </a:t>
            </a:r>
            <a:r>
              <a:rPr lang="da-DK" sz="1867" dirty="0" err="1">
                <a:solidFill>
                  <a:prstClr val="black"/>
                </a:solidFill>
              </a:rPr>
              <a:t>when</a:t>
            </a:r>
            <a:r>
              <a:rPr lang="da-DK" sz="1867" dirty="0">
                <a:solidFill>
                  <a:prstClr val="black"/>
                </a:solidFill>
              </a:rPr>
              <a:t> </a:t>
            </a:r>
            <a:r>
              <a:rPr lang="da-DK" sz="1867" dirty="0" err="1">
                <a:solidFill>
                  <a:prstClr val="black"/>
                </a:solidFill>
              </a:rPr>
              <a:t>working</a:t>
            </a:r>
            <a:r>
              <a:rPr lang="da-DK" sz="1867" dirty="0">
                <a:solidFill>
                  <a:prstClr val="black"/>
                </a:solidFill>
              </a:rPr>
              <a:t> with </a:t>
            </a:r>
            <a:r>
              <a:rPr lang="da-DK" sz="1867" dirty="0" err="1">
                <a:solidFill>
                  <a:prstClr val="black"/>
                </a:solidFill>
              </a:rPr>
              <a:t>their</a:t>
            </a:r>
            <a:r>
              <a:rPr lang="da-DK" sz="1867" dirty="0">
                <a:solidFill>
                  <a:prstClr val="black"/>
                </a:solidFill>
              </a:rPr>
              <a:t> </a:t>
            </a:r>
            <a:r>
              <a:rPr lang="da-DK" sz="1867" dirty="0" err="1">
                <a:solidFill>
                  <a:prstClr val="black"/>
                </a:solidFill>
              </a:rPr>
              <a:t>own</a:t>
            </a:r>
            <a:r>
              <a:rPr lang="da-DK" sz="1867" dirty="0">
                <a:solidFill>
                  <a:prstClr val="black"/>
                </a:solidFill>
              </a:rPr>
              <a:t> videos</a:t>
            </a:r>
          </a:p>
        </p:txBody>
      </p:sp>
      <p:sp>
        <p:nvSpPr>
          <p:cNvPr id="3" name="Tekstfelt 2">
            <a:extLst>
              <a:ext uri="{FF2B5EF4-FFF2-40B4-BE49-F238E27FC236}">
                <a16:creationId xmlns:a16="http://schemas.microsoft.com/office/drawing/2014/main" id="{EF29AD23-334B-8E99-6AB9-BFBD4BF166AB}"/>
              </a:ext>
            </a:extLst>
          </p:cNvPr>
          <p:cNvSpPr txBox="1"/>
          <p:nvPr/>
        </p:nvSpPr>
        <p:spPr>
          <a:xfrm>
            <a:off x="2500132" y="5869702"/>
            <a:ext cx="10616328" cy="400110"/>
          </a:xfrm>
          <a:prstGeom prst="rect">
            <a:avLst/>
          </a:prstGeom>
          <a:noFill/>
        </p:spPr>
        <p:txBody>
          <a:bodyPr wrap="square" rtlCol="0">
            <a:spAutoFit/>
          </a:bodyPr>
          <a:lstStyle/>
          <a:p>
            <a:r>
              <a:rPr lang="da-DK" sz="2000" b="1" dirty="0" err="1">
                <a:solidFill>
                  <a:srgbClr val="FF0000"/>
                </a:solidFill>
                <a:highlight>
                  <a:srgbClr val="FFFF00"/>
                </a:highlight>
              </a:rPr>
              <a:t>Evaluating</a:t>
            </a:r>
            <a:r>
              <a:rPr lang="da-DK" sz="2000" b="1" dirty="0">
                <a:solidFill>
                  <a:srgbClr val="FF0000"/>
                </a:solidFill>
                <a:highlight>
                  <a:srgbClr val="FFFF00"/>
                </a:highlight>
              </a:rPr>
              <a:t>/</a:t>
            </a:r>
            <a:r>
              <a:rPr lang="da-DK" sz="2000" b="1" dirty="0" err="1">
                <a:solidFill>
                  <a:srgbClr val="FF0000"/>
                </a:solidFill>
                <a:highlight>
                  <a:srgbClr val="FFFF00"/>
                </a:highlight>
              </a:rPr>
              <a:t>critical</a:t>
            </a:r>
            <a:r>
              <a:rPr lang="da-DK" sz="2000" b="1" dirty="0">
                <a:solidFill>
                  <a:srgbClr val="FF0000"/>
                </a:solidFill>
                <a:highlight>
                  <a:srgbClr val="FFFF00"/>
                </a:highlight>
              </a:rPr>
              <a:t> </a:t>
            </a:r>
            <a:r>
              <a:rPr lang="da-DK" sz="2000" b="1" dirty="0" err="1">
                <a:solidFill>
                  <a:srgbClr val="FF0000"/>
                </a:solidFill>
                <a:highlight>
                  <a:srgbClr val="FFFF00"/>
                </a:highlight>
              </a:rPr>
              <a:t>commenting</a:t>
            </a:r>
            <a:r>
              <a:rPr lang="da-DK" sz="2000" b="1" dirty="0">
                <a:solidFill>
                  <a:srgbClr val="FF0000"/>
                </a:solidFill>
                <a:highlight>
                  <a:srgbClr val="FFFF00"/>
                </a:highlight>
              </a:rPr>
              <a:t> -------</a:t>
            </a:r>
            <a:r>
              <a:rPr lang="da-DK" sz="2000" b="1" dirty="0">
                <a:solidFill>
                  <a:srgbClr val="FF0000"/>
                </a:solidFill>
                <a:highlight>
                  <a:srgbClr val="FFFF00"/>
                </a:highlight>
                <a:sym typeface="Wingdings" panose="05000000000000000000" pitchFamily="2" charset="2"/>
              </a:rPr>
              <a:t> </a:t>
            </a:r>
            <a:r>
              <a:rPr lang="da-DK" sz="2000" b="1" dirty="0" err="1">
                <a:solidFill>
                  <a:srgbClr val="FF0000"/>
                </a:solidFill>
                <a:highlight>
                  <a:srgbClr val="FFFF00"/>
                </a:highlight>
                <a:sym typeface="Wingdings" panose="05000000000000000000" pitchFamily="2" charset="2"/>
              </a:rPr>
              <a:t>refelction</a:t>
            </a:r>
            <a:r>
              <a:rPr lang="da-DK" sz="2000" b="1" dirty="0">
                <a:solidFill>
                  <a:srgbClr val="FF0000"/>
                </a:solidFill>
                <a:highlight>
                  <a:srgbClr val="FFFF00"/>
                </a:highlight>
                <a:sym typeface="Wingdings" panose="05000000000000000000" pitchFamily="2" charset="2"/>
              </a:rPr>
              <a:t>-------- </a:t>
            </a:r>
            <a:r>
              <a:rPr lang="da-DK" sz="2000" b="1" dirty="0" err="1">
                <a:solidFill>
                  <a:srgbClr val="FF0000"/>
                </a:solidFill>
                <a:highlight>
                  <a:srgbClr val="FFFF00"/>
                </a:highlight>
                <a:sym typeface="Wingdings" panose="05000000000000000000" pitchFamily="2" charset="2"/>
              </a:rPr>
              <a:t>analysis</a:t>
            </a:r>
            <a:r>
              <a:rPr lang="da-DK" sz="2000" b="1" dirty="0">
                <a:solidFill>
                  <a:srgbClr val="FF0000"/>
                </a:solidFill>
                <a:highlight>
                  <a:srgbClr val="FFFF00"/>
                </a:highlight>
              </a:rPr>
              <a:t> </a:t>
            </a:r>
          </a:p>
        </p:txBody>
      </p:sp>
    </p:spTree>
    <p:extLst>
      <p:ext uri="{BB962C8B-B14F-4D97-AF65-F5344CB8AC3E}">
        <p14:creationId xmlns:p14="http://schemas.microsoft.com/office/powerpoint/2010/main" val="12870417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0D88B3-83E1-6950-7102-110D5DD3BE10}"/>
              </a:ext>
            </a:extLst>
          </p:cNvPr>
          <p:cNvSpPr>
            <a:spLocks noGrp="1"/>
          </p:cNvSpPr>
          <p:nvPr>
            <p:ph type="title"/>
          </p:nvPr>
        </p:nvSpPr>
        <p:spPr>
          <a:xfrm>
            <a:off x="1055441" y="609601"/>
            <a:ext cx="10428988" cy="1099457"/>
          </a:xfrm>
        </p:spPr>
        <p:txBody>
          <a:bodyPr>
            <a:noAutofit/>
          </a:bodyPr>
          <a:lstStyle/>
          <a:p>
            <a:r>
              <a:rPr lang="da-DK" sz="4267" dirty="0"/>
              <a:t>Progression of </a:t>
            </a:r>
            <a:r>
              <a:rPr lang="da-DK" sz="4267" dirty="0" err="1"/>
              <a:t>level</a:t>
            </a:r>
            <a:r>
              <a:rPr lang="da-DK" sz="4267" dirty="0"/>
              <a:t> of </a:t>
            </a:r>
            <a:r>
              <a:rPr lang="da-DK" sz="4267" dirty="0" err="1"/>
              <a:t>reflection</a:t>
            </a:r>
            <a:r>
              <a:rPr lang="da-DK" sz="4267" dirty="0"/>
              <a:t> in students</a:t>
            </a:r>
          </a:p>
        </p:txBody>
      </p:sp>
      <p:graphicFrame>
        <p:nvGraphicFramePr>
          <p:cNvPr id="4" name="Pladsholder til indhold 3">
            <a:extLst>
              <a:ext uri="{FF2B5EF4-FFF2-40B4-BE49-F238E27FC236}">
                <a16:creationId xmlns:a16="http://schemas.microsoft.com/office/drawing/2014/main" id="{668C110B-0621-4D3A-A18A-AF4998F30093}"/>
              </a:ext>
            </a:extLst>
          </p:cNvPr>
          <p:cNvGraphicFramePr>
            <a:graphicFrameLocks/>
          </p:cNvGraphicFramePr>
          <p:nvPr>
            <p:extLst>
              <p:ext uri="{D42A27DB-BD31-4B8C-83A1-F6EECF244321}">
                <p14:modId xmlns:p14="http://schemas.microsoft.com/office/powerpoint/2010/main" val="1092221147"/>
              </p:ext>
            </p:extLst>
          </p:nvPr>
        </p:nvGraphicFramePr>
        <p:xfrm>
          <a:off x="1782714" y="2263498"/>
          <a:ext cx="9122353" cy="3774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kstfelt 4">
            <a:extLst>
              <a:ext uri="{FF2B5EF4-FFF2-40B4-BE49-F238E27FC236}">
                <a16:creationId xmlns:a16="http://schemas.microsoft.com/office/drawing/2014/main" id="{9C00F4B8-3D79-785C-B795-31873652C6DD}"/>
              </a:ext>
            </a:extLst>
          </p:cNvPr>
          <p:cNvSpPr txBox="1"/>
          <p:nvPr/>
        </p:nvSpPr>
        <p:spPr>
          <a:xfrm>
            <a:off x="1055441" y="1360244"/>
            <a:ext cx="3948671" cy="1241622"/>
          </a:xfrm>
          <a:prstGeom prst="rect">
            <a:avLst/>
          </a:prstGeom>
          <a:noFill/>
        </p:spPr>
        <p:txBody>
          <a:bodyPr wrap="square" rtlCol="0">
            <a:spAutoFit/>
          </a:bodyPr>
          <a:lstStyle/>
          <a:p>
            <a:pPr defTabSz="393182">
              <a:spcAft>
                <a:spcPts val="600"/>
              </a:spcAft>
            </a:pPr>
            <a:r>
              <a:rPr lang="da-DK" sz="1867" dirty="0">
                <a:solidFill>
                  <a:prstClr val="black"/>
                </a:solidFill>
              </a:rPr>
              <a:t>Students (and </a:t>
            </a:r>
            <a:r>
              <a:rPr lang="da-DK" sz="1867" dirty="0" err="1">
                <a:solidFill>
                  <a:prstClr val="black"/>
                </a:solidFill>
              </a:rPr>
              <a:t>everyone</a:t>
            </a:r>
            <a:r>
              <a:rPr lang="da-DK" sz="1867" dirty="0">
                <a:solidFill>
                  <a:prstClr val="black"/>
                </a:solidFill>
              </a:rPr>
              <a:t> </a:t>
            </a:r>
            <a:r>
              <a:rPr lang="da-DK" sz="1867" dirty="0" err="1">
                <a:solidFill>
                  <a:prstClr val="black"/>
                </a:solidFill>
              </a:rPr>
              <a:t>else</a:t>
            </a:r>
            <a:r>
              <a:rPr lang="da-DK" sz="1867" dirty="0">
                <a:solidFill>
                  <a:prstClr val="black"/>
                </a:solidFill>
              </a:rPr>
              <a:t>) </a:t>
            </a:r>
            <a:r>
              <a:rPr lang="da-DK" sz="1867" dirty="0" err="1">
                <a:solidFill>
                  <a:prstClr val="black"/>
                </a:solidFill>
              </a:rPr>
              <a:t>seem</a:t>
            </a:r>
            <a:r>
              <a:rPr lang="da-DK" sz="1867" dirty="0">
                <a:solidFill>
                  <a:prstClr val="black"/>
                </a:solidFill>
              </a:rPr>
              <a:t> to </a:t>
            </a:r>
            <a:r>
              <a:rPr lang="da-DK" sz="1867" dirty="0" err="1">
                <a:solidFill>
                  <a:prstClr val="black"/>
                </a:solidFill>
              </a:rPr>
              <a:t>move</a:t>
            </a:r>
            <a:r>
              <a:rPr lang="da-DK" sz="1867" dirty="0">
                <a:solidFill>
                  <a:prstClr val="black"/>
                </a:solidFill>
              </a:rPr>
              <a:t> </a:t>
            </a:r>
            <a:r>
              <a:rPr lang="da-DK" sz="1867" dirty="0" err="1">
                <a:solidFill>
                  <a:prstClr val="black"/>
                </a:solidFill>
              </a:rPr>
              <a:t>through</a:t>
            </a:r>
            <a:r>
              <a:rPr lang="da-DK" sz="1867" dirty="0">
                <a:solidFill>
                  <a:prstClr val="black"/>
                </a:solidFill>
              </a:rPr>
              <a:t> </a:t>
            </a:r>
            <a:r>
              <a:rPr lang="da-DK" sz="1867" dirty="0" err="1">
                <a:solidFill>
                  <a:prstClr val="black"/>
                </a:solidFill>
              </a:rPr>
              <a:t>different</a:t>
            </a:r>
            <a:r>
              <a:rPr lang="da-DK" sz="1867" dirty="0">
                <a:solidFill>
                  <a:prstClr val="black"/>
                </a:solidFill>
              </a:rPr>
              <a:t> stages of </a:t>
            </a:r>
            <a:r>
              <a:rPr lang="da-DK" sz="1867" dirty="0" err="1">
                <a:solidFill>
                  <a:prstClr val="black"/>
                </a:solidFill>
              </a:rPr>
              <a:t>reflection</a:t>
            </a:r>
            <a:r>
              <a:rPr lang="da-DK" sz="1867" dirty="0">
                <a:solidFill>
                  <a:prstClr val="black"/>
                </a:solidFill>
              </a:rPr>
              <a:t> </a:t>
            </a:r>
            <a:r>
              <a:rPr lang="da-DK" sz="1867" dirty="0" err="1">
                <a:solidFill>
                  <a:prstClr val="black"/>
                </a:solidFill>
              </a:rPr>
              <a:t>when</a:t>
            </a:r>
            <a:r>
              <a:rPr lang="da-DK" sz="1867" dirty="0">
                <a:solidFill>
                  <a:prstClr val="black"/>
                </a:solidFill>
              </a:rPr>
              <a:t> </a:t>
            </a:r>
            <a:r>
              <a:rPr lang="da-DK" sz="1867" dirty="0" err="1">
                <a:solidFill>
                  <a:prstClr val="black"/>
                </a:solidFill>
              </a:rPr>
              <a:t>working</a:t>
            </a:r>
            <a:r>
              <a:rPr lang="da-DK" sz="1867" dirty="0">
                <a:solidFill>
                  <a:prstClr val="black"/>
                </a:solidFill>
              </a:rPr>
              <a:t> with </a:t>
            </a:r>
            <a:r>
              <a:rPr lang="da-DK" sz="1867" dirty="0" err="1">
                <a:solidFill>
                  <a:prstClr val="black"/>
                </a:solidFill>
              </a:rPr>
              <a:t>their</a:t>
            </a:r>
            <a:r>
              <a:rPr lang="da-DK" sz="1867" dirty="0">
                <a:solidFill>
                  <a:prstClr val="black"/>
                </a:solidFill>
              </a:rPr>
              <a:t> </a:t>
            </a:r>
            <a:r>
              <a:rPr lang="da-DK" sz="1867" dirty="0" err="1">
                <a:solidFill>
                  <a:prstClr val="black"/>
                </a:solidFill>
              </a:rPr>
              <a:t>own</a:t>
            </a:r>
            <a:r>
              <a:rPr lang="da-DK" sz="1867" dirty="0">
                <a:solidFill>
                  <a:prstClr val="black"/>
                </a:solidFill>
              </a:rPr>
              <a:t> videos</a:t>
            </a:r>
          </a:p>
        </p:txBody>
      </p:sp>
    </p:spTree>
    <p:extLst>
      <p:ext uri="{BB962C8B-B14F-4D97-AF65-F5344CB8AC3E}">
        <p14:creationId xmlns:p14="http://schemas.microsoft.com/office/powerpoint/2010/main" val="306295997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03BFC9-88A7-F834-2457-1407A840608B}"/>
              </a:ext>
            </a:extLst>
          </p:cNvPr>
          <p:cNvSpPr>
            <a:spLocks noGrp="1"/>
          </p:cNvSpPr>
          <p:nvPr>
            <p:ph type="title"/>
          </p:nvPr>
        </p:nvSpPr>
        <p:spPr/>
        <p:txBody>
          <a:bodyPr/>
          <a:lstStyle/>
          <a:p>
            <a:r>
              <a:rPr lang="da-DK" dirty="0" err="1"/>
              <a:t>What</a:t>
            </a:r>
            <a:r>
              <a:rPr lang="da-DK" dirty="0"/>
              <a:t> </a:t>
            </a:r>
            <a:r>
              <a:rPr lang="da-DK" dirty="0" err="1"/>
              <a:t>are</a:t>
            </a:r>
            <a:r>
              <a:rPr lang="da-DK" dirty="0"/>
              <a:t> </a:t>
            </a:r>
            <a:r>
              <a:rPr lang="da-DK" dirty="0" err="1"/>
              <a:t>we</a:t>
            </a:r>
            <a:r>
              <a:rPr lang="da-DK" dirty="0"/>
              <a:t> </a:t>
            </a:r>
            <a:r>
              <a:rPr lang="da-DK" dirty="0" err="1"/>
              <a:t>using</a:t>
            </a:r>
            <a:r>
              <a:rPr lang="da-DK" dirty="0"/>
              <a:t> </a:t>
            </a:r>
            <a:r>
              <a:rPr lang="da-DK" dirty="0" err="1"/>
              <a:t>them</a:t>
            </a:r>
            <a:r>
              <a:rPr lang="da-DK" dirty="0"/>
              <a:t> for</a:t>
            </a:r>
          </a:p>
        </p:txBody>
      </p:sp>
      <p:sp>
        <p:nvSpPr>
          <p:cNvPr id="3" name="Pladsholder til indhold 2">
            <a:extLst>
              <a:ext uri="{FF2B5EF4-FFF2-40B4-BE49-F238E27FC236}">
                <a16:creationId xmlns:a16="http://schemas.microsoft.com/office/drawing/2014/main" id="{72F38481-A44B-F516-1B52-A4527982A53E}"/>
              </a:ext>
            </a:extLst>
          </p:cNvPr>
          <p:cNvSpPr>
            <a:spLocks noGrp="1"/>
          </p:cNvSpPr>
          <p:nvPr>
            <p:ph idx="1"/>
          </p:nvPr>
        </p:nvSpPr>
        <p:spPr/>
        <p:txBody>
          <a:bodyPr>
            <a:normAutofit lnSpcReduction="10000"/>
          </a:bodyPr>
          <a:lstStyle/>
          <a:p>
            <a:r>
              <a:rPr lang="da-DK" dirty="0" err="1"/>
              <a:t>Exams</a:t>
            </a:r>
            <a:endParaRPr lang="da-DK" dirty="0"/>
          </a:p>
          <a:p>
            <a:pPr lvl="1"/>
            <a:r>
              <a:rPr lang="da-DK" dirty="0"/>
              <a:t>Students have to bring </a:t>
            </a:r>
            <a:r>
              <a:rPr lang="da-DK" dirty="0" err="1"/>
              <a:t>documentation</a:t>
            </a:r>
            <a:r>
              <a:rPr lang="da-DK" dirty="0"/>
              <a:t> </a:t>
            </a:r>
            <a:r>
              <a:rPr lang="da-DK" dirty="0" err="1"/>
              <a:t>other</a:t>
            </a:r>
            <a:r>
              <a:rPr lang="da-DK" dirty="0"/>
              <a:t> </a:t>
            </a:r>
            <a:r>
              <a:rPr lang="da-DK" dirty="0" err="1"/>
              <a:t>than</a:t>
            </a:r>
            <a:r>
              <a:rPr lang="da-DK" dirty="0"/>
              <a:t> a </a:t>
            </a:r>
            <a:r>
              <a:rPr lang="da-DK" dirty="0" err="1"/>
              <a:t>written</a:t>
            </a:r>
            <a:r>
              <a:rPr lang="da-DK" dirty="0"/>
              <a:t> product</a:t>
            </a:r>
          </a:p>
          <a:p>
            <a:pPr lvl="1"/>
            <a:endParaRPr lang="da-DK" dirty="0"/>
          </a:p>
          <a:p>
            <a:r>
              <a:rPr lang="da-DK" dirty="0"/>
              <a:t>In class</a:t>
            </a:r>
          </a:p>
          <a:p>
            <a:pPr lvl="1"/>
            <a:r>
              <a:rPr lang="da-DK" dirty="0" err="1"/>
              <a:t>Sharing</a:t>
            </a:r>
            <a:r>
              <a:rPr lang="da-DK" dirty="0"/>
              <a:t> is </a:t>
            </a:r>
            <a:r>
              <a:rPr lang="da-DK" dirty="0" err="1"/>
              <a:t>caring</a:t>
            </a:r>
            <a:r>
              <a:rPr lang="da-DK" dirty="0"/>
              <a:t> – </a:t>
            </a:r>
            <a:r>
              <a:rPr lang="da-DK" dirty="0" err="1"/>
              <a:t>seeing</a:t>
            </a:r>
            <a:r>
              <a:rPr lang="da-DK" dirty="0"/>
              <a:t> </a:t>
            </a:r>
            <a:r>
              <a:rPr lang="da-DK" dirty="0" err="1"/>
              <a:t>other</a:t>
            </a:r>
            <a:r>
              <a:rPr lang="da-DK" dirty="0"/>
              <a:t> students’ films is </a:t>
            </a:r>
            <a:r>
              <a:rPr lang="da-DK" dirty="0" err="1"/>
              <a:t>very</a:t>
            </a:r>
            <a:r>
              <a:rPr lang="da-DK" dirty="0"/>
              <a:t> </a:t>
            </a:r>
            <a:r>
              <a:rPr lang="da-DK" dirty="0" err="1"/>
              <a:t>engaging</a:t>
            </a:r>
            <a:r>
              <a:rPr lang="da-DK" dirty="0"/>
              <a:t> and </a:t>
            </a:r>
            <a:r>
              <a:rPr lang="da-DK" dirty="0" err="1"/>
              <a:t>they</a:t>
            </a:r>
            <a:r>
              <a:rPr lang="da-DK" dirty="0"/>
              <a:t> start </a:t>
            </a:r>
            <a:r>
              <a:rPr lang="da-DK" dirty="0" err="1"/>
              <a:t>refelcting</a:t>
            </a:r>
            <a:r>
              <a:rPr lang="da-DK" dirty="0"/>
              <a:t> on </a:t>
            </a:r>
            <a:r>
              <a:rPr lang="da-DK" dirty="0" err="1"/>
              <a:t>them</a:t>
            </a:r>
            <a:r>
              <a:rPr lang="da-DK" dirty="0"/>
              <a:t> </a:t>
            </a:r>
            <a:r>
              <a:rPr lang="da-DK" dirty="0" err="1"/>
              <a:t>self</a:t>
            </a:r>
            <a:r>
              <a:rPr lang="da-DK" dirty="0"/>
              <a:t>/</a:t>
            </a:r>
            <a:r>
              <a:rPr lang="da-DK" dirty="0" err="1"/>
              <a:t>own</a:t>
            </a:r>
            <a:r>
              <a:rPr lang="da-DK" dirty="0"/>
              <a:t> practice</a:t>
            </a:r>
          </a:p>
          <a:p>
            <a:pPr lvl="1"/>
            <a:r>
              <a:rPr lang="da-DK" dirty="0"/>
              <a:t>A </a:t>
            </a:r>
            <a:r>
              <a:rPr lang="da-DK" dirty="0" err="1"/>
              <a:t>very</a:t>
            </a:r>
            <a:r>
              <a:rPr lang="da-DK" dirty="0"/>
              <a:t> </a:t>
            </a:r>
            <a:r>
              <a:rPr lang="da-DK" dirty="0" err="1"/>
              <a:t>honest</a:t>
            </a:r>
            <a:r>
              <a:rPr lang="da-DK" dirty="0"/>
              <a:t> </a:t>
            </a:r>
            <a:r>
              <a:rPr lang="da-DK" dirty="0" err="1"/>
              <a:t>material</a:t>
            </a:r>
            <a:r>
              <a:rPr lang="da-DK" dirty="0"/>
              <a:t> – and not </a:t>
            </a:r>
            <a:r>
              <a:rPr lang="da-DK" dirty="0" err="1"/>
              <a:t>written</a:t>
            </a:r>
            <a:r>
              <a:rPr lang="da-DK" dirty="0"/>
              <a:t>, </a:t>
            </a:r>
            <a:r>
              <a:rPr lang="da-DK" dirty="0" err="1"/>
              <a:t>interpretated</a:t>
            </a:r>
            <a:r>
              <a:rPr lang="da-DK" dirty="0"/>
              <a:t> </a:t>
            </a:r>
          </a:p>
          <a:p>
            <a:pPr lvl="1"/>
            <a:endParaRPr lang="da-DK" dirty="0"/>
          </a:p>
          <a:p>
            <a:r>
              <a:rPr lang="da-DK" dirty="0" err="1"/>
              <a:t>Internships</a:t>
            </a:r>
            <a:endParaRPr lang="da-DK" dirty="0"/>
          </a:p>
          <a:p>
            <a:pPr lvl="1"/>
            <a:r>
              <a:rPr lang="da-DK" dirty="0"/>
              <a:t>Professional </a:t>
            </a:r>
            <a:r>
              <a:rPr lang="da-DK" dirty="0" err="1"/>
              <a:t>development</a:t>
            </a:r>
            <a:r>
              <a:rPr lang="da-DK" dirty="0"/>
              <a:t> with </a:t>
            </a:r>
            <a:r>
              <a:rPr lang="da-DK" dirty="0" err="1"/>
              <a:t>colleagues</a:t>
            </a:r>
            <a:r>
              <a:rPr lang="da-DK" dirty="0"/>
              <a:t>/</a:t>
            </a:r>
            <a:r>
              <a:rPr lang="da-DK" dirty="0" err="1"/>
              <a:t>councelors</a:t>
            </a:r>
            <a:endParaRPr lang="da-DK" dirty="0"/>
          </a:p>
          <a:p>
            <a:pPr lvl="1"/>
            <a:r>
              <a:rPr lang="da-DK" dirty="0" err="1"/>
              <a:t>Seeing</a:t>
            </a:r>
            <a:r>
              <a:rPr lang="da-DK" dirty="0"/>
              <a:t> </a:t>
            </a:r>
            <a:r>
              <a:rPr lang="da-DK" dirty="0" err="1"/>
              <a:t>them</a:t>
            </a:r>
            <a:r>
              <a:rPr lang="da-DK" dirty="0"/>
              <a:t> for themselves</a:t>
            </a:r>
          </a:p>
        </p:txBody>
      </p:sp>
    </p:spTree>
    <p:extLst>
      <p:ext uri="{BB962C8B-B14F-4D97-AF65-F5344CB8AC3E}">
        <p14:creationId xmlns:p14="http://schemas.microsoft.com/office/powerpoint/2010/main" val="413794467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lmspole og klaptræ">
            <a:extLst>
              <a:ext uri="{FF2B5EF4-FFF2-40B4-BE49-F238E27FC236}">
                <a16:creationId xmlns:a16="http://schemas.microsoft.com/office/drawing/2014/main" id="{05907BC6-5FA5-00A0-9DFF-B693CF55B5D2}"/>
              </a:ext>
            </a:extLst>
          </p:cNvPr>
          <p:cNvPicPr>
            <a:picLocks noChangeAspect="1"/>
          </p:cNvPicPr>
          <p:nvPr/>
        </p:nvPicPr>
        <p:blipFill rotWithShape="1">
          <a:blip r:embed="rId2"/>
          <a:srcRect l="1619" r="21273" b="-2"/>
          <a:stretch/>
        </p:blipFill>
        <p:spPr>
          <a:xfrm>
            <a:off x="5508171" y="8468"/>
            <a:ext cx="6680653"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el 1">
            <a:extLst>
              <a:ext uri="{FF2B5EF4-FFF2-40B4-BE49-F238E27FC236}">
                <a16:creationId xmlns:a16="http://schemas.microsoft.com/office/drawing/2014/main" id="{72A375BF-7225-4A02-93A3-05DDBC1D4F08}"/>
              </a:ext>
            </a:extLst>
          </p:cNvPr>
          <p:cNvSpPr>
            <a:spLocks noGrp="1"/>
          </p:cNvSpPr>
          <p:nvPr>
            <p:ph type="title"/>
          </p:nvPr>
        </p:nvSpPr>
        <p:spPr>
          <a:xfrm>
            <a:off x="368017" y="317864"/>
            <a:ext cx="5616624" cy="995197"/>
          </a:xfrm>
        </p:spPr>
        <p:txBody>
          <a:bodyPr>
            <a:normAutofit/>
          </a:bodyPr>
          <a:lstStyle/>
          <a:p>
            <a:r>
              <a:rPr lang="da-DK" sz="2667" dirty="0"/>
              <a:t>Value for in-service </a:t>
            </a:r>
            <a:r>
              <a:rPr lang="da-DK" sz="2667" dirty="0" err="1"/>
              <a:t>councelors</a:t>
            </a:r>
            <a:r>
              <a:rPr lang="da-DK" sz="2667" dirty="0"/>
              <a:t> and schools</a:t>
            </a:r>
          </a:p>
        </p:txBody>
      </p:sp>
      <p:sp>
        <p:nvSpPr>
          <p:cNvPr id="3" name="Pladsholder til indhold 2">
            <a:extLst>
              <a:ext uri="{FF2B5EF4-FFF2-40B4-BE49-F238E27FC236}">
                <a16:creationId xmlns:a16="http://schemas.microsoft.com/office/drawing/2014/main" id="{CCDFEA73-02E9-4D11-8025-E9A1E0015E65}"/>
              </a:ext>
            </a:extLst>
          </p:cNvPr>
          <p:cNvSpPr>
            <a:spLocks noGrp="1"/>
          </p:cNvSpPr>
          <p:nvPr>
            <p:ph idx="1"/>
          </p:nvPr>
        </p:nvSpPr>
        <p:spPr>
          <a:xfrm>
            <a:off x="239349" y="1173924"/>
            <a:ext cx="6288699" cy="4868613"/>
          </a:xfrm>
        </p:spPr>
        <p:txBody>
          <a:bodyPr>
            <a:noAutofit/>
          </a:bodyPr>
          <a:lstStyle/>
          <a:p>
            <a:r>
              <a:rPr lang="da-DK" sz="1600" b="1" dirty="0" err="1">
                <a:solidFill>
                  <a:schemeClr val="accent1"/>
                </a:solidFill>
              </a:rPr>
              <a:t>Counceling</a:t>
            </a:r>
            <a:r>
              <a:rPr lang="da-DK" sz="1600" b="1" dirty="0">
                <a:solidFill>
                  <a:schemeClr val="accent1"/>
                </a:solidFill>
              </a:rPr>
              <a:t>: </a:t>
            </a:r>
          </a:p>
          <a:p>
            <a:pPr marL="469888" lvl="1" indent="-228594">
              <a:buFont typeface="Wingdings" panose="05000000000000000000" pitchFamily="2" charset="2"/>
              <a:buChar char="Ø"/>
            </a:pPr>
            <a:r>
              <a:rPr lang="da-DK" sz="1600" dirty="0"/>
              <a:t>Students and </a:t>
            </a:r>
            <a:r>
              <a:rPr lang="da-DK" sz="1600" dirty="0" err="1"/>
              <a:t>councelors</a:t>
            </a:r>
            <a:r>
              <a:rPr lang="da-DK" sz="1600" dirty="0"/>
              <a:t> have a </a:t>
            </a:r>
            <a:r>
              <a:rPr lang="da-DK" sz="1600" dirty="0" err="1"/>
              <a:t>different</a:t>
            </a:r>
            <a:r>
              <a:rPr lang="da-DK" sz="1600" dirty="0"/>
              <a:t> and </a:t>
            </a:r>
            <a:r>
              <a:rPr lang="da-DK" sz="1600" dirty="0" err="1"/>
              <a:t>very</a:t>
            </a:r>
            <a:r>
              <a:rPr lang="da-DK" sz="1600" dirty="0"/>
              <a:t> </a:t>
            </a:r>
            <a:r>
              <a:rPr lang="da-DK" sz="1600" dirty="0" err="1"/>
              <a:t>specific</a:t>
            </a:r>
            <a:r>
              <a:rPr lang="da-DK" sz="1600" dirty="0"/>
              <a:t> </a:t>
            </a:r>
            <a:r>
              <a:rPr lang="da-DK" sz="1600" dirty="0" err="1"/>
              <a:t>material</a:t>
            </a:r>
            <a:r>
              <a:rPr lang="da-DK" sz="1600" dirty="0"/>
              <a:t> for </a:t>
            </a:r>
            <a:r>
              <a:rPr lang="da-DK" sz="1600" dirty="0" err="1"/>
              <a:t>their</a:t>
            </a:r>
            <a:r>
              <a:rPr lang="da-DK" sz="1600" dirty="0"/>
              <a:t> talks.</a:t>
            </a:r>
          </a:p>
          <a:p>
            <a:pPr marL="469888" lvl="1" indent="-228594">
              <a:buFont typeface="Wingdings" panose="05000000000000000000" pitchFamily="2" charset="2"/>
              <a:buChar char="Ø"/>
            </a:pPr>
            <a:r>
              <a:rPr lang="da-DK" sz="1600" dirty="0"/>
              <a:t>In-service </a:t>
            </a:r>
            <a:r>
              <a:rPr lang="da-DK" sz="1600" dirty="0" err="1"/>
              <a:t>councelors</a:t>
            </a:r>
            <a:r>
              <a:rPr lang="da-DK" sz="1600" dirty="0"/>
              <a:t> have acces to view and </a:t>
            </a:r>
            <a:r>
              <a:rPr lang="da-DK" sz="1600" dirty="0" err="1"/>
              <a:t>re-view</a:t>
            </a:r>
            <a:r>
              <a:rPr lang="da-DK" sz="1600" dirty="0"/>
              <a:t> a small part of practice </a:t>
            </a:r>
            <a:r>
              <a:rPr lang="da-DK" sz="1600" dirty="0" err="1"/>
              <a:t>together</a:t>
            </a:r>
            <a:r>
              <a:rPr lang="da-DK" sz="1600" dirty="0"/>
              <a:t> with the student</a:t>
            </a:r>
          </a:p>
          <a:p>
            <a:pPr marL="469888" lvl="1" indent="-228594">
              <a:buFont typeface="Wingdings" panose="05000000000000000000" pitchFamily="2" charset="2"/>
              <a:buChar char="Ø"/>
            </a:pPr>
            <a:r>
              <a:rPr lang="da-DK" sz="1600" dirty="0"/>
              <a:t>If the </a:t>
            </a:r>
            <a:r>
              <a:rPr lang="da-DK" sz="1600" dirty="0" err="1"/>
              <a:t>councelor</a:t>
            </a:r>
            <a:r>
              <a:rPr lang="da-DK" sz="1600" dirty="0"/>
              <a:t> </a:t>
            </a:r>
            <a:r>
              <a:rPr lang="da-DK" sz="1600" dirty="0" err="1"/>
              <a:t>dares</a:t>
            </a:r>
            <a:r>
              <a:rPr lang="da-DK" sz="1600" dirty="0"/>
              <a:t> ‘go </a:t>
            </a:r>
            <a:r>
              <a:rPr lang="da-DK" sz="1600" dirty="0" err="1"/>
              <a:t>first</a:t>
            </a:r>
            <a:r>
              <a:rPr lang="da-DK" sz="1600" dirty="0"/>
              <a:t>’ He/</a:t>
            </a:r>
            <a:r>
              <a:rPr lang="da-DK" sz="1600" dirty="0" err="1"/>
              <a:t>she</a:t>
            </a:r>
            <a:r>
              <a:rPr lang="da-DK" sz="1600" dirty="0"/>
              <a:t> </a:t>
            </a:r>
            <a:r>
              <a:rPr lang="da-DK" sz="1600" dirty="0" err="1"/>
              <a:t>also</a:t>
            </a:r>
            <a:r>
              <a:rPr lang="da-DK" sz="1600" dirty="0"/>
              <a:t> have the </a:t>
            </a:r>
            <a:r>
              <a:rPr lang="da-DK" sz="1600" dirty="0" err="1"/>
              <a:t>opportunity</a:t>
            </a:r>
            <a:r>
              <a:rPr lang="da-DK" sz="1600" dirty="0"/>
              <a:t> to view his/her </a:t>
            </a:r>
            <a:r>
              <a:rPr lang="da-DK" sz="1600" dirty="0" err="1"/>
              <a:t>own</a:t>
            </a:r>
            <a:r>
              <a:rPr lang="da-DK" sz="1600" dirty="0"/>
              <a:t> professional actions – And </a:t>
            </a:r>
            <a:r>
              <a:rPr lang="da-DK" sz="1600" dirty="0" err="1"/>
              <a:t>those</a:t>
            </a:r>
            <a:r>
              <a:rPr lang="da-DK" sz="1600" dirty="0"/>
              <a:t> </a:t>
            </a:r>
            <a:r>
              <a:rPr lang="da-DK" sz="1600" dirty="0" err="1"/>
              <a:t>who</a:t>
            </a:r>
            <a:r>
              <a:rPr lang="da-DK" sz="1600" dirty="0"/>
              <a:t> </a:t>
            </a:r>
            <a:r>
              <a:rPr lang="da-DK" sz="1600" dirty="0" err="1"/>
              <a:t>dare</a:t>
            </a:r>
            <a:r>
              <a:rPr lang="da-DK" sz="1600" dirty="0"/>
              <a:t> </a:t>
            </a:r>
            <a:r>
              <a:rPr lang="da-DK" sz="1600" dirty="0" err="1"/>
              <a:t>simply</a:t>
            </a:r>
            <a:r>
              <a:rPr lang="da-DK" sz="1600" dirty="0"/>
              <a:t> love it</a:t>
            </a:r>
          </a:p>
          <a:p>
            <a:r>
              <a:rPr lang="da-DK" sz="1600" b="1" dirty="0">
                <a:solidFill>
                  <a:schemeClr val="accent1"/>
                </a:solidFill>
              </a:rPr>
              <a:t>School :</a:t>
            </a:r>
          </a:p>
          <a:p>
            <a:pPr marL="469888" lvl="1" indent="-228594">
              <a:buFont typeface="Wingdings" panose="05000000000000000000" pitchFamily="2" charset="2"/>
              <a:buChar char="Ø"/>
            </a:pPr>
            <a:r>
              <a:rPr lang="da-DK" sz="1600" dirty="0"/>
              <a:t>An ‘</a:t>
            </a:r>
            <a:r>
              <a:rPr lang="da-DK" sz="1600" dirty="0" err="1"/>
              <a:t>outside</a:t>
            </a:r>
            <a:r>
              <a:rPr lang="da-DK" sz="1600" dirty="0"/>
              <a:t>-view’ on the practices/</a:t>
            </a:r>
            <a:r>
              <a:rPr lang="da-DK" sz="1600" dirty="0" err="1"/>
              <a:t>pedagogies</a:t>
            </a:r>
            <a:r>
              <a:rPr lang="da-DK" sz="1600" dirty="0"/>
              <a:t> </a:t>
            </a:r>
          </a:p>
          <a:p>
            <a:pPr marL="711182" lvl="2" indent="-228594">
              <a:buFont typeface="Wingdings" panose="05000000000000000000" pitchFamily="2" charset="2"/>
              <a:buChar char="Ø"/>
            </a:pPr>
            <a:r>
              <a:rPr lang="da-DK" sz="1600" dirty="0"/>
              <a:t>To </a:t>
            </a:r>
            <a:r>
              <a:rPr lang="da-DK" sz="1600" dirty="0" err="1"/>
              <a:t>see</a:t>
            </a:r>
            <a:r>
              <a:rPr lang="da-DK" sz="1600" dirty="0"/>
              <a:t> </a:t>
            </a:r>
            <a:r>
              <a:rPr lang="da-DK" sz="1600" dirty="0" err="1"/>
              <a:t>what</a:t>
            </a:r>
            <a:r>
              <a:rPr lang="da-DK" sz="1600" dirty="0"/>
              <a:t> </a:t>
            </a:r>
            <a:r>
              <a:rPr lang="da-DK" sz="1600" dirty="0" err="1"/>
              <a:t>you</a:t>
            </a:r>
            <a:r>
              <a:rPr lang="da-DK" sz="1600" dirty="0"/>
              <a:t> </a:t>
            </a:r>
            <a:r>
              <a:rPr lang="da-DK" sz="1600" dirty="0" err="1"/>
              <a:t>don’t</a:t>
            </a:r>
            <a:r>
              <a:rPr lang="da-DK" sz="1600" dirty="0"/>
              <a:t>  </a:t>
            </a:r>
            <a:r>
              <a:rPr lang="da-DK" sz="1600" dirty="0" err="1"/>
              <a:t>ususally</a:t>
            </a:r>
            <a:r>
              <a:rPr lang="da-DK" sz="1600" dirty="0"/>
              <a:t> </a:t>
            </a:r>
            <a:r>
              <a:rPr lang="da-DK" sz="1600" dirty="0" err="1"/>
              <a:t>see</a:t>
            </a:r>
            <a:r>
              <a:rPr lang="da-DK" sz="1600" dirty="0"/>
              <a:t>. De-</a:t>
            </a:r>
            <a:r>
              <a:rPr lang="da-DK" sz="1600" dirty="0" err="1"/>
              <a:t>naturalizing</a:t>
            </a:r>
            <a:r>
              <a:rPr lang="da-DK" sz="1600" dirty="0"/>
              <a:t> or </a:t>
            </a:r>
            <a:r>
              <a:rPr lang="da-DK" sz="1600" dirty="0" err="1"/>
              <a:t>discovering</a:t>
            </a:r>
            <a:r>
              <a:rPr lang="da-DK" sz="1600" dirty="0"/>
              <a:t> the </a:t>
            </a:r>
            <a:r>
              <a:rPr lang="da-DK" sz="1600" dirty="0" err="1"/>
              <a:t>obvious</a:t>
            </a:r>
            <a:r>
              <a:rPr lang="da-DK" sz="1600" dirty="0"/>
              <a:t>.</a:t>
            </a:r>
          </a:p>
          <a:p>
            <a:pPr marL="469888" lvl="1" indent="-228594">
              <a:buFont typeface="Wingdings" panose="05000000000000000000" pitchFamily="2" charset="2"/>
              <a:buChar char="Ø"/>
            </a:pPr>
            <a:r>
              <a:rPr lang="da-DK" sz="1600" dirty="0" err="1"/>
              <a:t>Sharing</a:t>
            </a:r>
            <a:r>
              <a:rPr lang="da-DK" sz="1600" dirty="0"/>
              <a:t>/ </a:t>
            </a:r>
            <a:r>
              <a:rPr lang="da-DK" sz="1600" dirty="0" err="1"/>
              <a:t>making</a:t>
            </a:r>
            <a:r>
              <a:rPr lang="da-DK" sz="1600" dirty="0"/>
              <a:t> common practical </a:t>
            </a:r>
            <a:r>
              <a:rPr lang="da-DK" sz="1600" dirty="0" err="1"/>
              <a:t>knowledge</a:t>
            </a:r>
            <a:r>
              <a:rPr lang="da-DK" sz="1600" dirty="0"/>
              <a:t> (</a:t>
            </a:r>
            <a:r>
              <a:rPr lang="da-DK" sz="1600" dirty="0" err="1"/>
              <a:t>if</a:t>
            </a:r>
            <a:r>
              <a:rPr lang="da-DK" sz="1600" dirty="0"/>
              <a:t> the student is </a:t>
            </a:r>
            <a:r>
              <a:rPr lang="da-DK" sz="1600" dirty="0" err="1"/>
              <a:t>willing</a:t>
            </a:r>
            <a:r>
              <a:rPr lang="da-DK" sz="1600" dirty="0"/>
              <a:t> to </a:t>
            </a:r>
            <a:r>
              <a:rPr lang="da-DK" sz="1600" dirty="0" err="1"/>
              <a:t>share</a:t>
            </a:r>
            <a:r>
              <a:rPr lang="da-DK" sz="1600" dirty="0"/>
              <a:t> videos)</a:t>
            </a:r>
            <a:endParaRPr lang="da-DK" sz="1867" dirty="0"/>
          </a:p>
        </p:txBody>
      </p:sp>
    </p:spTree>
    <p:extLst>
      <p:ext uri="{BB962C8B-B14F-4D97-AF65-F5344CB8AC3E}">
        <p14:creationId xmlns:p14="http://schemas.microsoft.com/office/powerpoint/2010/main" val="370076046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A85D82-65E2-CD87-9DF8-ACBE6C35014D}"/>
              </a:ext>
            </a:extLst>
          </p:cNvPr>
          <p:cNvSpPr>
            <a:spLocks noGrp="1"/>
          </p:cNvSpPr>
          <p:nvPr>
            <p:ph type="title"/>
          </p:nvPr>
        </p:nvSpPr>
        <p:spPr/>
        <p:txBody>
          <a:bodyPr/>
          <a:lstStyle/>
          <a:p>
            <a:r>
              <a:rPr lang="da-DK" dirty="0" err="1"/>
              <a:t>What</a:t>
            </a:r>
            <a:r>
              <a:rPr lang="da-DK" dirty="0"/>
              <a:t> I </a:t>
            </a:r>
            <a:r>
              <a:rPr lang="da-DK" dirty="0" err="1"/>
              <a:t>didn’t</a:t>
            </a:r>
            <a:r>
              <a:rPr lang="da-DK" dirty="0"/>
              <a:t> </a:t>
            </a:r>
            <a:r>
              <a:rPr lang="da-DK" dirty="0" err="1"/>
              <a:t>tell</a:t>
            </a:r>
            <a:r>
              <a:rPr lang="da-DK" dirty="0"/>
              <a:t> </a:t>
            </a:r>
            <a:r>
              <a:rPr lang="da-DK" dirty="0" err="1"/>
              <a:t>you</a:t>
            </a:r>
            <a:endParaRPr lang="da-DK" dirty="0"/>
          </a:p>
        </p:txBody>
      </p:sp>
      <p:sp>
        <p:nvSpPr>
          <p:cNvPr id="3" name="Pladsholder til indhold 2">
            <a:extLst>
              <a:ext uri="{FF2B5EF4-FFF2-40B4-BE49-F238E27FC236}">
                <a16:creationId xmlns:a16="http://schemas.microsoft.com/office/drawing/2014/main" id="{914B50DC-55DD-1875-7857-B3DA8269BDAF}"/>
              </a:ext>
            </a:extLst>
          </p:cNvPr>
          <p:cNvSpPr>
            <a:spLocks noGrp="1"/>
          </p:cNvSpPr>
          <p:nvPr>
            <p:ph idx="1"/>
          </p:nvPr>
        </p:nvSpPr>
        <p:spPr/>
        <p:txBody>
          <a:bodyPr/>
          <a:lstStyle/>
          <a:p>
            <a:r>
              <a:rPr lang="da-DK" dirty="0" err="1"/>
              <a:t>What</a:t>
            </a:r>
            <a:r>
              <a:rPr lang="da-DK" dirty="0"/>
              <a:t> is </a:t>
            </a:r>
            <a:r>
              <a:rPr lang="da-DK" dirty="0" err="1"/>
              <a:t>reflection</a:t>
            </a:r>
            <a:r>
              <a:rPr lang="da-DK" dirty="0"/>
              <a:t>? How </a:t>
            </a:r>
            <a:r>
              <a:rPr lang="da-DK" dirty="0" err="1"/>
              <a:t>we</a:t>
            </a:r>
            <a:r>
              <a:rPr lang="da-DK" dirty="0"/>
              <a:t> </a:t>
            </a:r>
            <a:r>
              <a:rPr lang="da-DK" dirty="0" err="1"/>
              <a:t>prepare</a:t>
            </a:r>
            <a:r>
              <a:rPr lang="da-DK" dirty="0"/>
              <a:t> students</a:t>
            </a:r>
          </a:p>
          <a:p>
            <a:r>
              <a:rPr lang="da-DK" dirty="0" err="1"/>
              <a:t>Gdpr</a:t>
            </a:r>
            <a:r>
              <a:rPr lang="da-DK" dirty="0"/>
              <a:t> – </a:t>
            </a:r>
            <a:r>
              <a:rPr lang="da-DK" dirty="0" err="1"/>
              <a:t>setup</a:t>
            </a:r>
            <a:r>
              <a:rPr lang="da-DK" dirty="0"/>
              <a:t> is </a:t>
            </a:r>
            <a:r>
              <a:rPr lang="da-DK" dirty="0" err="1"/>
              <a:t>extencive</a:t>
            </a:r>
            <a:endParaRPr lang="da-DK" dirty="0"/>
          </a:p>
          <a:p>
            <a:r>
              <a:rPr lang="da-DK" dirty="0" err="1"/>
              <a:t>We’re</a:t>
            </a:r>
            <a:r>
              <a:rPr lang="da-DK" dirty="0"/>
              <a:t> </a:t>
            </a:r>
            <a:r>
              <a:rPr lang="da-DK" dirty="0" err="1"/>
              <a:t>changing</a:t>
            </a:r>
            <a:r>
              <a:rPr lang="da-DK" dirty="0"/>
              <a:t> the platform – so no point in </a:t>
            </a:r>
            <a:r>
              <a:rPr lang="da-DK" dirty="0" err="1"/>
              <a:t>showing</a:t>
            </a:r>
            <a:r>
              <a:rPr lang="da-DK" dirty="0"/>
              <a:t> </a:t>
            </a:r>
            <a:r>
              <a:rPr lang="da-DK" dirty="0" err="1"/>
              <a:t>too</a:t>
            </a:r>
            <a:r>
              <a:rPr lang="da-DK" dirty="0"/>
              <a:t> </a:t>
            </a:r>
            <a:r>
              <a:rPr lang="da-DK" dirty="0" err="1"/>
              <a:t>much</a:t>
            </a:r>
            <a:endParaRPr lang="da-DK" dirty="0"/>
          </a:p>
          <a:p>
            <a:endParaRPr lang="da-DK" dirty="0"/>
          </a:p>
          <a:p>
            <a:endParaRPr lang="da-DK" dirty="0"/>
          </a:p>
        </p:txBody>
      </p:sp>
    </p:spTree>
    <p:extLst>
      <p:ext uri="{BB962C8B-B14F-4D97-AF65-F5344CB8AC3E}">
        <p14:creationId xmlns:p14="http://schemas.microsoft.com/office/powerpoint/2010/main" val="290380338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sp>
        <p:nvSpPr>
          <p:cNvPr id="3" name="Pladsholder til indhold 2"/>
          <p:cNvSpPr>
            <a:spLocks noGrp="1"/>
          </p:cNvSpPr>
          <p:nvPr>
            <p:ph idx="1"/>
          </p:nvPr>
        </p:nvSpPr>
        <p:spPr>
          <a:xfrm>
            <a:off x="1108656" y="1361986"/>
            <a:ext cx="10515600" cy="4351338"/>
          </a:xfrm>
        </p:spPr>
        <p:txBody>
          <a:bodyPr/>
          <a:lstStyle/>
          <a:p>
            <a:endParaRPr lang="da-DK" dirty="0">
              <a:solidFill>
                <a:srgbClr val="FFC000"/>
              </a:solidFill>
            </a:endParaRPr>
          </a:p>
          <a:p>
            <a:endParaRPr lang="da-DK" dirty="0">
              <a:solidFill>
                <a:srgbClr val="FFC000"/>
              </a:solidFill>
            </a:endParaRPr>
          </a:p>
        </p:txBody>
      </p:sp>
      <p:pic>
        <p:nvPicPr>
          <p:cNvPr id="2052" name="Picture 4" descr="Relateret bille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6593" y="0"/>
            <a:ext cx="66324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54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6.0.27"/>
  <p:tag name="AS_OS" val="Unix 6.5.0.1014"/>
  <p:tag name="AS_RELEASE_DATE" val="2023.08.14"/>
  <p:tag name="AS_TITLE" val="Aspose.Slides for .NET Standard 2.0"/>
  <p:tag name="AS_VERSION" val="2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TemplafyFormConfiguration><![CDATA[{"formFields":[],"formDataEntries":[]}]]></TemplafyFormConfiguration>
</file>

<file path=customXml/item2.xml><?xml version="1.0" encoding="utf-8"?>
<TemplafyTemplateConfiguration><![CDATA[{"elementsMetadata":[],"transformationConfigurations":[],"templateName":"blankpresentation","templateDescription":"","enableDocumentContentUpdater":false,"version":"2.0"}]]></TemplafyTemplateConfiguration>
</file>

<file path=customXml/itemProps1.xml><?xml version="1.0" encoding="utf-8"?>
<ds:datastoreItem xmlns:ds="http://schemas.openxmlformats.org/officeDocument/2006/customXml" ds:itemID="{35C6A9AA-64E3-4371-AABA-365CA434268C}">
  <ds:schemaRefs/>
</ds:datastoreItem>
</file>

<file path=customXml/itemProps2.xml><?xml version="1.0" encoding="utf-8"?>
<ds:datastoreItem xmlns:ds="http://schemas.openxmlformats.org/officeDocument/2006/customXml" ds:itemID="{6BCA5E00-C11B-4595-AEF9-565A9FF2E8FB}">
  <ds:schemaRefs/>
</ds:datastoreItem>
</file>

<file path=docProps/app.xml><?xml version="1.0" encoding="utf-8"?>
<Properties xmlns="http://schemas.openxmlformats.org/officeDocument/2006/extended-properties" xmlns:vt="http://schemas.openxmlformats.org/officeDocument/2006/docPropsVTypes">
  <TotalTime>0</TotalTime>
  <Words>1263</Words>
  <Application>Microsoft Office PowerPoint</Application>
  <PresentationFormat>Widescreen</PresentationFormat>
  <Paragraphs>147</Paragraphs>
  <Slides>15</Slides>
  <Notes>2</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15</vt:i4>
      </vt:variant>
    </vt:vector>
  </HeadingPairs>
  <TitlesOfParts>
    <vt:vector size="23" baseType="lpstr">
      <vt:lpstr>Aptos</vt:lpstr>
      <vt:lpstr>Aptos Display</vt:lpstr>
      <vt:lpstr>Arial</vt:lpstr>
      <vt:lpstr>Calibri</vt:lpstr>
      <vt:lpstr>Georgia</vt:lpstr>
      <vt:lpstr>Trebuchet MS</vt:lpstr>
      <vt:lpstr>Wingdings</vt:lpstr>
      <vt:lpstr>Office Theme</vt:lpstr>
      <vt:lpstr>Students’ reflections</vt:lpstr>
      <vt:lpstr>Eksamples of videos by students</vt:lpstr>
      <vt:lpstr>when seeing the two films? </vt:lpstr>
      <vt:lpstr>Language note</vt:lpstr>
      <vt:lpstr>PowerPoint-præsentation</vt:lpstr>
      <vt:lpstr>Why this project?</vt:lpstr>
      <vt:lpstr>We do not have acces to students’ practice….</vt:lpstr>
      <vt:lpstr>Foucs on practice</vt:lpstr>
      <vt:lpstr>PowerPoint-præsentation</vt:lpstr>
      <vt:lpstr>Progression of level of reflection in students</vt:lpstr>
      <vt:lpstr>Progression of level of reflection in students</vt:lpstr>
      <vt:lpstr>What are we using them for</vt:lpstr>
      <vt:lpstr>Value for in-service councelors and schools</vt:lpstr>
      <vt:lpstr>What I didn’t tell you</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2024-04-11T05:28:52Z</dcterms:created>
  <dcterms:modified xsi:type="dcterms:W3CDTF">2024-04-22T05:09:17Z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2024-04-05T06:23:52</vt:lpwstr>
  </property>
  <property fmtid="{D5CDD505-2E9C-101B-9397-08002B2CF9AE}" pid="3" name="TemplafyTenantId">
    <vt:lpwstr>kph</vt:lpwstr>
  </property>
  <property fmtid="{D5CDD505-2E9C-101B-9397-08002B2CF9AE}" pid="4" name="TemplafyTemplateId">
    <vt:lpwstr>883380465014407495</vt:lpwstr>
  </property>
  <property fmtid="{D5CDD505-2E9C-101B-9397-08002B2CF9AE}" pid="5" name="TemplafyUserProfileId">
    <vt:lpwstr>637794737068497901</vt:lpwstr>
  </property>
  <property fmtid="{D5CDD505-2E9C-101B-9397-08002B2CF9AE}" pid="6" name="TemplafyLanguageCode">
    <vt:lpwstr>da-DK</vt:lpwstr>
  </property>
  <property fmtid="{D5CDD505-2E9C-101B-9397-08002B2CF9AE}" pid="7" name="TemplafyFromBlank">
    <vt:bool>true</vt:bool>
  </property>
</Properties>
</file>