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3" r:id="rId6"/>
    <p:sldMasterId id="2147483666" r:id="rId7"/>
  </p:sldMasterIdLst>
  <p:notesMasterIdLst>
    <p:notesMasterId r:id="rId19"/>
  </p:notesMasterIdLst>
  <p:sldIdLst>
    <p:sldId id="1257" r:id="rId8"/>
    <p:sldId id="5149" r:id="rId9"/>
    <p:sldId id="270" r:id="rId10"/>
    <p:sldId id="258" r:id="rId11"/>
    <p:sldId id="262" r:id="rId12"/>
    <p:sldId id="263" r:id="rId13"/>
    <p:sldId id="259" r:id="rId14"/>
    <p:sldId id="264" r:id="rId15"/>
    <p:sldId id="260" r:id="rId16"/>
    <p:sldId id="265" r:id="rId17"/>
    <p:sldId id="5150" r:id="rId18"/>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18164D-043E-4189-AC24-DBCF57A2BFAA}" v="14" dt="2025-04-16T08:51:14.5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56"/>
    <p:restoredTop sz="64981"/>
  </p:normalViewPr>
  <p:slideViewPr>
    <p:cSldViewPr snapToGrid="0" snapToObjects="1">
      <p:cViewPr varScale="1">
        <p:scale>
          <a:sx n="48" d="100"/>
          <a:sy n="48" d="100"/>
        </p:scale>
        <p:origin x="1244" y="2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60" d="100"/>
          <a:sy n="160" d="100"/>
        </p:scale>
        <p:origin x="5496"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na Yurievna Prilutskaya" userId="c632291b-d859-4446-8dcf-321abbdbc3b1" providerId="ADAL" clId="{4F18164D-043E-4189-AC24-DBCF57A2BFAA}"/>
    <pc:docChg chg="undo custSel addSld delSld modSld sldOrd">
      <pc:chgData name="Marina Yurievna Prilutskaya" userId="c632291b-d859-4446-8dcf-321abbdbc3b1" providerId="ADAL" clId="{4F18164D-043E-4189-AC24-DBCF57A2BFAA}" dt="2025-05-01T09:06:23.050" v="505" actId="5793"/>
      <pc:docMkLst>
        <pc:docMk/>
      </pc:docMkLst>
      <pc:sldChg chg="modNotesTx">
        <pc:chgData name="Marina Yurievna Prilutskaya" userId="c632291b-d859-4446-8dcf-321abbdbc3b1" providerId="ADAL" clId="{4F18164D-043E-4189-AC24-DBCF57A2BFAA}" dt="2025-04-16T08:41:13.020" v="116" actId="20577"/>
        <pc:sldMkLst>
          <pc:docMk/>
          <pc:sldMk cId="1482356719" sldId="258"/>
        </pc:sldMkLst>
      </pc:sldChg>
      <pc:sldChg chg="modSp mod modNotesTx">
        <pc:chgData name="Marina Yurievna Prilutskaya" userId="c632291b-d859-4446-8dcf-321abbdbc3b1" providerId="ADAL" clId="{4F18164D-043E-4189-AC24-DBCF57A2BFAA}" dt="2025-05-01T08:51:45.613" v="452" actId="113"/>
        <pc:sldMkLst>
          <pc:docMk/>
          <pc:sldMk cId="1992228468" sldId="260"/>
        </pc:sldMkLst>
        <pc:spChg chg="mod">
          <ac:chgData name="Marina Yurievna Prilutskaya" userId="c632291b-d859-4446-8dcf-321abbdbc3b1" providerId="ADAL" clId="{4F18164D-043E-4189-AC24-DBCF57A2BFAA}" dt="2025-05-01T08:51:22.419" v="451" actId="20577"/>
          <ac:spMkLst>
            <pc:docMk/>
            <pc:sldMk cId="1992228468" sldId="260"/>
            <ac:spMk id="3" creationId="{B7F10A4E-E985-9B65-6087-15AC2DED74E0}"/>
          </ac:spMkLst>
        </pc:spChg>
      </pc:sldChg>
      <pc:sldChg chg="modNotesTx">
        <pc:chgData name="Marina Yurievna Prilutskaya" userId="c632291b-d859-4446-8dcf-321abbdbc3b1" providerId="ADAL" clId="{4F18164D-043E-4189-AC24-DBCF57A2BFAA}" dt="2025-04-16T08:42:25.603" v="117"/>
        <pc:sldMkLst>
          <pc:docMk/>
          <pc:sldMk cId="1846950577" sldId="263"/>
        </pc:sldMkLst>
      </pc:sldChg>
      <pc:sldChg chg="delSp mod">
        <pc:chgData name="Marina Yurievna Prilutskaya" userId="c632291b-d859-4446-8dcf-321abbdbc3b1" providerId="ADAL" clId="{4F18164D-043E-4189-AC24-DBCF57A2BFAA}" dt="2025-04-16T08:42:44.386" v="118" actId="478"/>
        <pc:sldMkLst>
          <pc:docMk/>
          <pc:sldMk cId="2765779897" sldId="264"/>
        </pc:sldMkLst>
      </pc:sldChg>
      <pc:sldChg chg="del">
        <pc:chgData name="Marina Yurievna Prilutskaya" userId="c632291b-d859-4446-8dcf-321abbdbc3b1" providerId="ADAL" clId="{4F18164D-043E-4189-AC24-DBCF57A2BFAA}" dt="2025-04-16T08:57:22.154" v="233" actId="2696"/>
        <pc:sldMkLst>
          <pc:docMk/>
          <pc:sldMk cId="3833065450" sldId="266"/>
        </pc:sldMkLst>
      </pc:sldChg>
      <pc:sldChg chg="addSp modSp del mod">
        <pc:chgData name="Marina Yurievna Prilutskaya" userId="c632291b-d859-4446-8dcf-321abbdbc3b1" providerId="ADAL" clId="{4F18164D-043E-4189-AC24-DBCF57A2BFAA}" dt="2025-05-01T09:05:29.615" v="454" actId="2696"/>
        <pc:sldMkLst>
          <pc:docMk/>
          <pc:sldMk cId="3753317475" sldId="269"/>
        </pc:sldMkLst>
      </pc:sldChg>
      <pc:sldChg chg="addSp delSp modSp add mod ord modNotesTx">
        <pc:chgData name="Marina Yurievna Prilutskaya" userId="c632291b-d859-4446-8dcf-321abbdbc3b1" providerId="ADAL" clId="{4F18164D-043E-4189-AC24-DBCF57A2BFAA}" dt="2025-05-01T08:49:26.041" v="419" actId="20577"/>
        <pc:sldMkLst>
          <pc:docMk/>
          <pc:sldMk cId="3046591537" sldId="270"/>
        </pc:sldMkLst>
        <pc:spChg chg="add mod">
          <ac:chgData name="Marina Yurievna Prilutskaya" userId="c632291b-d859-4446-8dcf-321abbdbc3b1" providerId="ADAL" clId="{4F18164D-043E-4189-AC24-DBCF57A2BFAA}" dt="2025-05-01T08:49:26.041" v="419" actId="20577"/>
          <ac:spMkLst>
            <pc:docMk/>
            <pc:sldMk cId="3046591537" sldId="270"/>
            <ac:spMk id="3" creationId="{C45F045D-84D9-D3D3-7D26-1D274D34BDB8}"/>
          </ac:spMkLst>
        </pc:spChg>
      </pc:sldChg>
      <pc:sldChg chg="addSp modSp add del mod setBg">
        <pc:chgData name="Marina Yurievna Prilutskaya" userId="c632291b-d859-4446-8dcf-321abbdbc3b1" providerId="ADAL" clId="{4F18164D-043E-4189-AC24-DBCF57A2BFAA}" dt="2025-04-16T08:40:21.528" v="84" actId="1076"/>
        <pc:sldMkLst>
          <pc:docMk/>
          <pc:sldMk cId="162745045" sldId="1257"/>
        </pc:sldMkLst>
        <pc:spChg chg="mod">
          <ac:chgData name="Marina Yurievna Prilutskaya" userId="c632291b-d859-4446-8dcf-321abbdbc3b1" providerId="ADAL" clId="{4F18164D-043E-4189-AC24-DBCF57A2BFAA}" dt="2025-04-16T08:40:05.733" v="82" actId="20577"/>
          <ac:spMkLst>
            <pc:docMk/>
            <pc:sldMk cId="162745045" sldId="1257"/>
            <ac:spMk id="4" creationId="{00000000-0000-0000-0000-000000000000}"/>
          </ac:spMkLst>
        </pc:spChg>
        <pc:picChg chg="add mod">
          <ac:chgData name="Marina Yurievna Prilutskaya" userId="c632291b-d859-4446-8dcf-321abbdbc3b1" providerId="ADAL" clId="{4F18164D-043E-4189-AC24-DBCF57A2BFAA}" dt="2025-04-16T08:40:21.528" v="84" actId="1076"/>
          <ac:picMkLst>
            <pc:docMk/>
            <pc:sldMk cId="162745045" sldId="1257"/>
            <ac:picMk id="2" creationId="{E3E0AA12-101F-CFF8-B4C1-E33792A3521C}"/>
          </ac:picMkLst>
        </pc:picChg>
      </pc:sldChg>
      <pc:sldChg chg="modSp add del mod">
        <pc:chgData name="Marina Yurievna Prilutskaya" userId="c632291b-d859-4446-8dcf-321abbdbc3b1" providerId="ADAL" clId="{4F18164D-043E-4189-AC24-DBCF57A2BFAA}" dt="2025-04-16T08:48:54.388" v="130" actId="2696"/>
        <pc:sldMkLst>
          <pc:docMk/>
          <pc:sldMk cId="686430023" sldId="5144"/>
        </pc:sldMkLst>
      </pc:sldChg>
      <pc:sldChg chg="add">
        <pc:chgData name="Marina Yurievna Prilutskaya" userId="c632291b-d859-4446-8dcf-321abbdbc3b1" providerId="ADAL" clId="{4F18164D-043E-4189-AC24-DBCF57A2BFAA}" dt="2025-04-16T08:37:26.230" v="26"/>
        <pc:sldMkLst>
          <pc:docMk/>
          <pc:sldMk cId="1018314545" sldId="5149"/>
        </pc:sldMkLst>
      </pc:sldChg>
      <pc:sldChg chg="addSp modSp add mod modNotesTx">
        <pc:chgData name="Marina Yurievna Prilutskaya" userId="c632291b-d859-4446-8dcf-321abbdbc3b1" providerId="ADAL" clId="{4F18164D-043E-4189-AC24-DBCF57A2BFAA}" dt="2025-05-01T09:06:23.050" v="505" actId="5793"/>
        <pc:sldMkLst>
          <pc:docMk/>
          <pc:sldMk cId="827453079" sldId="5150"/>
        </pc:sldMkLst>
        <pc:spChg chg="mod">
          <ac:chgData name="Marina Yurievna Prilutskaya" userId="c632291b-d859-4446-8dcf-321abbdbc3b1" providerId="ADAL" clId="{4F18164D-043E-4189-AC24-DBCF57A2BFAA}" dt="2025-05-01T08:52:18.996" v="453" actId="20577"/>
          <ac:spMkLst>
            <pc:docMk/>
            <pc:sldMk cId="827453079" sldId="5150"/>
            <ac:spMk id="2" creationId="{DE95B9B6-46F8-B384-8132-27514987A941}"/>
          </ac:spMkLst>
        </pc:spChg>
        <pc:spChg chg="mod">
          <ac:chgData name="Marina Yurievna Prilutskaya" userId="c632291b-d859-4446-8dcf-321abbdbc3b1" providerId="ADAL" clId="{4F18164D-043E-4189-AC24-DBCF57A2BFAA}" dt="2025-05-01T09:06:23.050" v="505" actId="5793"/>
          <ac:spMkLst>
            <pc:docMk/>
            <pc:sldMk cId="827453079" sldId="5150"/>
            <ac:spMk id="3" creationId="{1D01D31C-E603-824B-EE09-66F2DF73FA3E}"/>
          </ac:spMkLst>
        </pc:spChg>
        <pc:spChg chg="add mod">
          <ac:chgData name="Marina Yurievna Prilutskaya" userId="c632291b-d859-4446-8dcf-321abbdbc3b1" providerId="ADAL" clId="{4F18164D-043E-4189-AC24-DBCF57A2BFAA}" dt="2025-04-16T08:59:27.384" v="396" actId="1076"/>
          <ac:spMkLst>
            <pc:docMk/>
            <pc:sldMk cId="827453079" sldId="5150"/>
            <ac:spMk id="6" creationId="{736E6CCC-A614-10C7-65F3-272F7395E04E}"/>
          </ac:spMkLst>
        </pc:spChg>
      </pc:sldChg>
      <pc:sldMasterChg chg="delSldLayout">
        <pc:chgData name="Marina Yurievna Prilutskaya" userId="c632291b-d859-4446-8dcf-321abbdbc3b1" providerId="ADAL" clId="{4F18164D-043E-4189-AC24-DBCF57A2BFAA}" dt="2025-04-16T08:48:54.388" v="130" actId="2696"/>
        <pc:sldMasterMkLst>
          <pc:docMk/>
          <pc:sldMasterMk cId="326371936" sldId="2147483650"/>
        </pc:sldMasterMkLst>
        <pc:sldLayoutChg chg="del">
          <pc:chgData name="Marina Yurievna Prilutskaya" userId="c632291b-d859-4446-8dcf-321abbdbc3b1" providerId="ADAL" clId="{4F18164D-043E-4189-AC24-DBCF57A2BFAA}" dt="2025-04-16T08:48:54.388" v="130" actId="2696"/>
          <pc:sldLayoutMkLst>
            <pc:docMk/>
            <pc:sldMasterMk cId="326371936" sldId="2147483650"/>
            <pc:sldLayoutMk cId="3192732566" sldId="214748367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8084FD-4BAD-C947-82FB-0D8321BDEDEA}" type="datetimeFigureOut">
              <a:rPr lang="nb-NO" smtClean="0"/>
              <a:t>01.05.2025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52F0D6-F3CA-9244-87F9-C377494E1714}" type="slidenum">
              <a:rPr lang="nb-NO" smtClean="0"/>
              <a:t>‹#›</a:t>
            </a:fld>
            <a:endParaRPr lang="nb-NO"/>
          </a:p>
        </p:txBody>
      </p:sp>
    </p:spTree>
    <p:extLst>
      <p:ext uri="{BB962C8B-B14F-4D97-AF65-F5344CB8AC3E}">
        <p14:creationId xmlns:p14="http://schemas.microsoft.com/office/powerpoint/2010/main" val="584041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52F0D6-F3CA-9244-87F9-C377494E171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1509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04325-904B-B16F-4AAA-01DC3B8CF3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D369E0-A1C5-7839-46A5-0973019D27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25204D-8256-2013-9038-F8A2643ACD61}"/>
              </a:ext>
            </a:extLst>
          </p:cNvPr>
          <p:cNvSpPr>
            <a:spLocks noGrp="1"/>
          </p:cNvSpPr>
          <p:nvPr>
            <p:ph type="body" idx="1"/>
          </p:nvPr>
        </p:nvSpPr>
        <p:spPr/>
        <p:txBody>
          <a:bodyPr/>
          <a:lstStyle/>
          <a:p>
            <a:endParaRPr lang="en-NO" dirty="0"/>
          </a:p>
          <a:p>
            <a:endParaRPr lang="en-NO" dirty="0"/>
          </a:p>
        </p:txBody>
      </p:sp>
      <p:sp>
        <p:nvSpPr>
          <p:cNvPr id="4" name="Slide Number Placeholder 3">
            <a:extLst>
              <a:ext uri="{FF2B5EF4-FFF2-40B4-BE49-F238E27FC236}">
                <a16:creationId xmlns:a16="http://schemas.microsoft.com/office/drawing/2014/main" id="{4FB72D7F-A466-65A7-6860-32051399AA74}"/>
              </a:ext>
            </a:extLst>
          </p:cNvPr>
          <p:cNvSpPr>
            <a:spLocks noGrp="1"/>
          </p:cNvSpPr>
          <p:nvPr>
            <p:ph type="sldNum" sz="quarter" idx="5"/>
          </p:nvPr>
        </p:nvSpPr>
        <p:spPr/>
        <p:txBody>
          <a:bodyPr/>
          <a:lstStyle/>
          <a:p>
            <a:fld id="{2452F0D6-F3CA-9244-87F9-C377494E1714}" type="slidenum">
              <a:rPr lang="nb-NO" smtClean="0"/>
              <a:t>3</a:t>
            </a:fld>
            <a:endParaRPr lang="nb-NO"/>
          </a:p>
        </p:txBody>
      </p:sp>
    </p:spTree>
    <p:extLst>
      <p:ext uri="{BB962C8B-B14F-4D97-AF65-F5344CB8AC3E}">
        <p14:creationId xmlns:p14="http://schemas.microsoft.com/office/powerpoint/2010/main" val="2612642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2452F0D6-F3CA-9244-87F9-C377494E1714}" type="slidenum">
              <a:rPr lang="nb-NO" smtClean="0"/>
              <a:t>4</a:t>
            </a:fld>
            <a:endParaRPr lang="nb-NO"/>
          </a:p>
        </p:txBody>
      </p:sp>
    </p:spTree>
    <p:extLst>
      <p:ext uri="{BB962C8B-B14F-4D97-AF65-F5344CB8AC3E}">
        <p14:creationId xmlns:p14="http://schemas.microsoft.com/office/powerpoint/2010/main" val="1991509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Aim of th faculty is to attend to and take care of education, art and culture or an ever changing world.</a:t>
            </a:r>
          </a:p>
          <a:p>
            <a:endParaRPr lang="en-NO" dirty="0"/>
          </a:p>
          <a:p>
            <a:r>
              <a:rPr lang="en-NO" dirty="0"/>
              <a:t>We are located at three of Nords campuses – Bodø, Levanger, and Nesna</a:t>
            </a:r>
          </a:p>
          <a:p>
            <a:endParaRPr lang="en-NO" dirty="0"/>
          </a:p>
          <a:p>
            <a:r>
              <a:rPr lang="en-NO" dirty="0"/>
              <a:t>Approximatly 350 staff</a:t>
            </a:r>
          </a:p>
          <a:p>
            <a:endParaRPr lang="en-NO" dirty="0"/>
          </a:p>
          <a:p>
            <a:r>
              <a:rPr lang="en-NO" dirty="0"/>
              <a:t>5000 students</a:t>
            </a:r>
          </a:p>
        </p:txBody>
      </p:sp>
      <p:sp>
        <p:nvSpPr>
          <p:cNvPr id="4" name="Slide Number Placeholder 3"/>
          <p:cNvSpPr>
            <a:spLocks noGrp="1"/>
          </p:cNvSpPr>
          <p:nvPr>
            <p:ph type="sldNum" sz="quarter" idx="5"/>
          </p:nvPr>
        </p:nvSpPr>
        <p:spPr/>
        <p:txBody>
          <a:bodyPr/>
          <a:lstStyle/>
          <a:p>
            <a:fld id="{2452F0D6-F3CA-9244-87F9-C377494E1714}" type="slidenum">
              <a:rPr lang="nb-NO" smtClean="0"/>
              <a:t>5</a:t>
            </a:fld>
            <a:endParaRPr lang="nb-NO"/>
          </a:p>
        </p:txBody>
      </p:sp>
    </p:spTree>
    <p:extLst>
      <p:ext uri="{BB962C8B-B14F-4D97-AF65-F5344CB8AC3E}">
        <p14:creationId xmlns:p14="http://schemas.microsoft.com/office/powerpoint/2010/main" val="4288625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We are the largest faculty, and it is also important to note that while there are long histories within the faculty, we have only existed in the form of this particular faculty </a:t>
            </a:r>
            <a:r>
              <a:rPr lang="en-NO" dirty="0">
                <a:highlight>
                  <a:srgbClr val="FFFF00"/>
                </a:highlight>
              </a:rPr>
              <a:t>after a merger in 2018, </a:t>
            </a:r>
            <a:r>
              <a:rPr lang="en-NO" dirty="0"/>
              <a:t>so we are ‘young’ in that regard.</a:t>
            </a:r>
          </a:p>
          <a:p>
            <a:endParaRPr lang="en-NO" dirty="0"/>
          </a:p>
          <a:p>
            <a:r>
              <a:rPr lang="en-NO" dirty="0"/>
              <a:t>Our focus is teacher education - kindergarten and then also primary and secondary education. We also focus on delivering specialised programmes in physical education, music education, theatre, and so on. </a:t>
            </a:r>
          </a:p>
          <a:p>
            <a:r>
              <a:rPr lang="en-US" dirty="0"/>
              <a:t>The Faculty of Education and Arts educates tomorrow’s teachers from preschool to upper secondary school, and within sports and the fine arts. Our candidates play a vital role in the knowledge-based development of society. The Faculty aims to contribute to the further development of the preschool and school system at all levels, and our research emphasizes the teaching profession and professional teaching practices. The Faculty offers a doctoral program (PhD) in the study of professional praxis.</a:t>
            </a:r>
          </a:p>
          <a:p>
            <a:endParaRPr lang="en-US" dirty="0"/>
          </a:p>
          <a:p>
            <a:r>
              <a:rPr lang="en-US" dirty="0"/>
              <a:t>The Faculty of Education and Arts has 3500 students, and 350 academic faculty and administrative staff members in Levanger, Bodø and </a:t>
            </a:r>
            <a:r>
              <a:rPr lang="en-US" dirty="0" err="1"/>
              <a:t>Nesna</a:t>
            </a:r>
            <a:r>
              <a:rPr lang="en-US" dirty="0"/>
              <a:t>. ​</a:t>
            </a:r>
            <a:endParaRPr lang="en-NO" dirty="0"/>
          </a:p>
          <a:p>
            <a:endParaRPr lang="en-NO" dirty="0"/>
          </a:p>
        </p:txBody>
      </p:sp>
      <p:sp>
        <p:nvSpPr>
          <p:cNvPr id="4" name="Slide Number Placeholder 3"/>
          <p:cNvSpPr>
            <a:spLocks noGrp="1"/>
          </p:cNvSpPr>
          <p:nvPr>
            <p:ph type="sldNum" sz="quarter" idx="5"/>
          </p:nvPr>
        </p:nvSpPr>
        <p:spPr/>
        <p:txBody>
          <a:bodyPr/>
          <a:lstStyle/>
          <a:p>
            <a:fld id="{2452F0D6-F3CA-9244-87F9-C377494E1714}" type="slidenum">
              <a:rPr lang="nb-NO" smtClean="0"/>
              <a:t>6</a:t>
            </a:fld>
            <a:endParaRPr lang="nb-NO"/>
          </a:p>
        </p:txBody>
      </p:sp>
    </p:spTree>
    <p:extLst>
      <p:ext uri="{BB962C8B-B14F-4D97-AF65-F5344CB8AC3E}">
        <p14:creationId xmlns:p14="http://schemas.microsoft.com/office/powerpoint/2010/main" val="3667820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How we see ourselves as a faculty…</a:t>
            </a:r>
          </a:p>
          <a:p>
            <a:endParaRPr lang="en-NO" dirty="0"/>
          </a:p>
          <a:p>
            <a:r>
              <a:rPr lang="en-GB" dirty="0"/>
              <a:t>Small but powerful</a:t>
            </a:r>
          </a:p>
          <a:p>
            <a:r>
              <a:rPr lang="en-GB" dirty="0"/>
              <a:t>Young, fresh and relevant</a:t>
            </a:r>
          </a:p>
          <a:p>
            <a:r>
              <a:rPr lang="en-GB" dirty="0"/>
              <a:t>High quality education and research</a:t>
            </a:r>
          </a:p>
          <a:p>
            <a:r>
              <a:rPr lang="en-GB" dirty="0"/>
              <a:t>Local connection and global network</a:t>
            </a:r>
          </a:p>
          <a:p>
            <a:r>
              <a:rPr lang="en-GB" dirty="0"/>
              <a:t>Active and in step with the times - not afraid to be bold and brave</a:t>
            </a:r>
            <a:endParaRPr lang="en-NO" dirty="0"/>
          </a:p>
        </p:txBody>
      </p:sp>
      <p:sp>
        <p:nvSpPr>
          <p:cNvPr id="4" name="Slide Number Placeholder 3"/>
          <p:cNvSpPr>
            <a:spLocks noGrp="1"/>
          </p:cNvSpPr>
          <p:nvPr>
            <p:ph type="sldNum" sz="quarter" idx="5"/>
          </p:nvPr>
        </p:nvSpPr>
        <p:spPr/>
        <p:txBody>
          <a:bodyPr/>
          <a:lstStyle/>
          <a:p>
            <a:fld id="{2452F0D6-F3CA-9244-87F9-C377494E1714}" type="slidenum">
              <a:rPr lang="nb-NO" smtClean="0"/>
              <a:t>7</a:t>
            </a:fld>
            <a:endParaRPr lang="nb-NO"/>
          </a:p>
        </p:txBody>
      </p:sp>
    </p:spTree>
    <p:extLst>
      <p:ext uri="{BB962C8B-B14F-4D97-AF65-F5344CB8AC3E}">
        <p14:creationId xmlns:p14="http://schemas.microsoft.com/office/powerpoint/2010/main" val="3167271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Special responsibility for South and Lule Sami languages and cultures</a:t>
            </a:r>
          </a:p>
        </p:txBody>
      </p:sp>
      <p:sp>
        <p:nvSpPr>
          <p:cNvPr id="4" name="Slide Number Placeholder 3"/>
          <p:cNvSpPr>
            <a:spLocks noGrp="1"/>
          </p:cNvSpPr>
          <p:nvPr>
            <p:ph type="sldNum" sz="quarter" idx="5"/>
          </p:nvPr>
        </p:nvSpPr>
        <p:spPr/>
        <p:txBody>
          <a:bodyPr/>
          <a:lstStyle/>
          <a:p>
            <a:fld id="{2452F0D6-F3CA-9244-87F9-C377494E1714}" type="slidenum">
              <a:rPr lang="nb-NO" smtClean="0"/>
              <a:t>8</a:t>
            </a:fld>
            <a:endParaRPr lang="nb-NO"/>
          </a:p>
        </p:txBody>
      </p:sp>
    </p:spTree>
    <p:extLst>
      <p:ext uri="{BB962C8B-B14F-4D97-AF65-F5344CB8AC3E}">
        <p14:creationId xmlns:p14="http://schemas.microsoft.com/office/powerpoint/2010/main" val="1416516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We'll probably have fewer and more focused programmes.</a:t>
            </a:r>
          </a:p>
          <a:p>
            <a:r>
              <a:rPr lang="en-GB" dirty="0"/>
              <a:t>We'll have a more flexible programme - we'll alternate between digital, face-to-face and campus teaching.</a:t>
            </a:r>
          </a:p>
          <a:p>
            <a:r>
              <a:rPr lang="en-GB" dirty="0"/>
              <a:t>A stronger and more developed online education</a:t>
            </a:r>
          </a:p>
          <a:p>
            <a:r>
              <a:rPr lang="en-GB" dirty="0"/>
              <a:t>EVU offerings - micro-courses and more "design your own degree" (if and when regulations allow).</a:t>
            </a:r>
          </a:p>
          <a:p>
            <a:r>
              <a:rPr lang="en-GB" b="1" dirty="0"/>
              <a:t>MUCH more international offerings - from courses to degrees.</a:t>
            </a:r>
          </a:p>
          <a:p>
            <a:endParaRPr lang="en-GB" dirty="0"/>
          </a:p>
          <a:p>
            <a:r>
              <a:rPr lang="en-GB" dirty="0"/>
              <a:t>We offer some very unique education programmes such as South and </a:t>
            </a:r>
            <a:r>
              <a:rPr lang="en-GB" dirty="0" err="1"/>
              <a:t>Lule</a:t>
            </a:r>
            <a:r>
              <a:rPr lang="en-GB" dirty="0"/>
              <a:t> Sami teacher education – it is a small education, but one that we hope to slowly and steadily hope to grow as it is extremely significant for our communities an for the support and development of for example the Sami languages which are at various stages of at risk or endangered. </a:t>
            </a:r>
          </a:p>
          <a:p>
            <a:endParaRPr lang="en-NO" dirty="0"/>
          </a:p>
        </p:txBody>
      </p:sp>
      <p:sp>
        <p:nvSpPr>
          <p:cNvPr id="4" name="Slide Number Placeholder 3"/>
          <p:cNvSpPr>
            <a:spLocks noGrp="1"/>
          </p:cNvSpPr>
          <p:nvPr>
            <p:ph type="sldNum" sz="quarter" idx="5"/>
          </p:nvPr>
        </p:nvSpPr>
        <p:spPr/>
        <p:txBody>
          <a:bodyPr/>
          <a:lstStyle/>
          <a:p>
            <a:fld id="{2452F0D6-F3CA-9244-87F9-C377494E1714}" type="slidenum">
              <a:rPr lang="nb-NO" smtClean="0"/>
              <a:t>9</a:t>
            </a:fld>
            <a:endParaRPr lang="nb-NO"/>
          </a:p>
        </p:txBody>
      </p:sp>
    </p:spTree>
    <p:extLst>
      <p:ext uri="{BB962C8B-B14F-4D97-AF65-F5344CB8AC3E}">
        <p14:creationId xmlns:p14="http://schemas.microsoft.com/office/powerpoint/2010/main" val="28454749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Continue to build up our external research funding</a:t>
            </a:r>
          </a:p>
          <a:p>
            <a:r>
              <a:rPr lang="en-GB" dirty="0"/>
              <a:t>Build on our successes in Horizon Europe</a:t>
            </a:r>
          </a:p>
          <a:p>
            <a:r>
              <a:rPr lang="en-GB" dirty="0"/>
              <a:t>Have a strategic focus on areas such as small and rural education, indigenous and Sami themes and aesthetic education </a:t>
            </a:r>
          </a:p>
          <a:p>
            <a:r>
              <a:rPr lang="en-GB" dirty="0"/>
              <a:t>Topics such as inclusion, special needs education, sustainability, technology, peacebuilding, democracy, health and wellbeing are also important themes that we recognise we can link to in our work and in the external funding landscape</a:t>
            </a:r>
          </a:p>
          <a:p>
            <a:r>
              <a:rPr lang="en-GB" dirty="0"/>
              <a:t>Support researchers' development and career progression</a:t>
            </a:r>
          </a:p>
          <a:p>
            <a:r>
              <a:rPr lang="en-GB" dirty="0"/>
              <a:t>Engage in research that is relevant to communities - locally and globally - and collaborate with them on research projects, innovations and development</a:t>
            </a:r>
            <a:endParaRPr lang="en-NO" dirty="0"/>
          </a:p>
        </p:txBody>
      </p:sp>
      <p:sp>
        <p:nvSpPr>
          <p:cNvPr id="4" name="Slide Number Placeholder 3"/>
          <p:cNvSpPr>
            <a:spLocks noGrp="1"/>
          </p:cNvSpPr>
          <p:nvPr>
            <p:ph type="sldNum" sz="quarter" idx="5"/>
          </p:nvPr>
        </p:nvSpPr>
        <p:spPr/>
        <p:txBody>
          <a:bodyPr/>
          <a:lstStyle/>
          <a:p>
            <a:fld id="{2452F0D6-F3CA-9244-87F9-C377494E1714}" type="slidenum">
              <a:rPr lang="nb-NO" smtClean="0"/>
              <a:t>10</a:t>
            </a:fld>
            <a:endParaRPr lang="nb-NO"/>
          </a:p>
        </p:txBody>
      </p:sp>
    </p:spTree>
    <p:extLst>
      <p:ext uri="{BB962C8B-B14F-4D97-AF65-F5344CB8AC3E}">
        <p14:creationId xmlns:p14="http://schemas.microsoft.com/office/powerpoint/2010/main" val="3323134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4F592-FD14-DAA5-9E33-781FE994EE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69836D-65DE-FE68-F141-AA5D9A9501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49DB31-30C7-31A4-38D0-B3ADE08AEA4F}"/>
              </a:ext>
            </a:extLst>
          </p:cNvPr>
          <p:cNvSpPr>
            <a:spLocks noGrp="1"/>
          </p:cNvSpPr>
          <p:nvPr>
            <p:ph type="body" idx="1"/>
          </p:nvPr>
        </p:nvSpPr>
        <p:spPr/>
        <p:txBody>
          <a:bodyPr/>
          <a:lstStyle/>
          <a:p>
            <a:endParaRPr lang="en-NO" dirty="0"/>
          </a:p>
        </p:txBody>
      </p:sp>
      <p:sp>
        <p:nvSpPr>
          <p:cNvPr id="4" name="Slide Number Placeholder 3">
            <a:extLst>
              <a:ext uri="{FF2B5EF4-FFF2-40B4-BE49-F238E27FC236}">
                <a16:creationId xmlns:a16="http://schemas.microsoft.com/office/drawing/2014/main" id="{85C4134D-F108-0E94-D98F-7F4F47B6625D}"/>
              </a:ext>
            </a:extLst>
          </p:cNvPr>
          <p:cNvSpPr>
            <a:spLocks noGrp="1"/>
          </p:cNvSpPr>
          <p:nvPr>
            <p:ph type="sldNum" sz="quarter" idx="5"/>
          </p:nvPr>
        </p:nvSpPr>
        <p:spPr/>
        <p:txBody>
          <a:bodyPr/>
          <a:lstStyle/>
          <a:p>
            <a:fld id="{2452F0D6-F3CA-9244-87F9-C377494E1714}" type="slidenum">
              <a:rPr lang="nb-NO" smtClean="0"/>
              <a:t>11</a:t>
            </a:fld>
            <a:endParaRPr lang="nb-NO"/>
          </a:p>
        </p:txBody>
      </p:sp>
    </p:spTree>
    <p:extLst>
      <p:ext uri="{BB962C8B-B14F-4D97-AF65-F5344CB8AC3E}">
        <p14:creationId xmlns:p14="http://schemas.microsoft.com/office/powerpoint/2010/main" val="288210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3" name="Tittel 6"/>
          <p:cNvSpPr>
            <a:spLocks noGrp="1"/>
          </p:cNvSpPr>
          <p:nvPr>
            <p:ph type="title"/>
          </p:nvPr>
        </p:nvSpPr>
        <p:spPr>
          <a:xfrm>
            <a:off x="737461" y="4439589"/>
            <a:ext cx="10515600" cy="642265"/>
          </a:xfrm>
          <a:prstGeom prst="rect">
            <a:avLst/>
          </a:prstGeom>
        </p:spPr>
        <p:txBody>
          <a:bodyPr>
            <a:normAutofit/>
          </a:bodyPr>
          <a:lstStyle>
            <a:lvl1pPr>
              <a:defRPr baseline="0"/>
            </a:lvl1pPr>
          </a:lstStyle>
          <a:p>
            <a:r>
              <a:rPr lang="nb-NO"/>
              <a:t>Klikk for å redigere tittelstil</a:t>
            </a:r>
            <a:endParaRPr lang="nb-NO" dirty="0"/>
          </a:p>
        </p:txBody>
      </p:sp>
    </p:spTree>
    <p:extLst>
      <p:ext uri="{BB962C8B-B14F-4D97-AF65-F5344CB8AC3E}">
        <p14:creationId xmlns:p14="http://schemas.microsoft.com/office/powerpoint/2010/main" val="414529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838200" y="1116793"/>
            <a:ext cx="10515600" cy="1325563"/>
          </a:xfrm>
          <a:prstGeom prst="rect">
            <a:avLst/>
          </a:prstGeom>
        </p:spPr>
        <p:txBody>
          <a:bodyPr/>
          <a:lstStyle/>
          <a:p>
            <a:r>
              <a:rPr lang="nb-NO"/>
              <a:t>Klikk for å redigere tittelstil</a:t>
            </a:r>
          </a:p>
        </p:txBody>
      </p:sp>
      <p:sp>
        <p:nvSpPr>
          <p:cNvPr id="3" name="Plassholder for innhold 2"/>
          <p:cNvSpPr>
            <a:spLocks noGrp="1"/>
          </p:cNvSpPr>
          <p:nvPr>
            <p:ph idx="1"/>
          </p:nvPr>
        </p:nvSpPr>
        <p:spPr>
          <a:xfrm>
            <a:off x="838200" y="2577293"/>
            <a:ext cx="10515600" cy="3381805"/>
          </a:xfrm>
          <a:prstGeom prst="rect">
            <a:avLst/>
          </a:prstGeo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1943244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004808" y="1548566"/>
            <a:ext cx="9144000" cy="2387600"/>
          </a:xfrm>
          <a:prstGeom prst="rect">
            <a:avLst/>
          </a:prstGeom>
        </p:spPr>
        <p:txBody>
          <a:bodyPr anchor="b">
            <a:normAutofit/>
          </a:bodyPr>
          <a:lstStyle>
            <a:lvl1pPr algn="l">
              <a:defRPr sz="6000"/>
            </a:lvl1pPr>
          </a:lstStyle>
          <a:p>
            <a:r>
              <a:rPr lang="nb-NO" dirty="0"/>
              <a:t>Klikk for å redigere tittelstil</a:t>
            </a:r>
          </a:p>
        </p:txBody>
      </p:sp>
      <p:sp>
        <p:nvSpPr>
          <p:cNvPr id="3" name="Undertittel 2"/>
          <p:cNvSpPr>
            <a:spLocks noGrp="1"/>
          </p:cNvSpPr>
          <p:nvPr>
            <p:ph type="subTitle" idx="1"/>
          </p:nvPr>
        </p:nvSpPr>
        <p:spPr>
          <a:xfrm>
            <a:off x="1004808" y="4028241"/>
            <a:ext cx="9144000" cy="1655762"/>
          </a:xfrm>
          <a:prstGeom prst="rect">
            <a:avLst/>
          </a:prstGeom>
        </p:spPr>
        <p:txBody>
          <a:bodyPr>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redigere undertittelstil i malen</a:t>
            </a:r>
          </a:p>
        </p:txBody>
      </p:sp>
    </p:spTree>
    <p:extLst>
      <p:ext uri="{BB962C8B-B14F-4D97-AF65-F5344CB8AC3E}">
        <p14:creationId xmlns:p14="http://schemas.microsoft.com/office/powerpoint/2010/main" val="659893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838200" y="1116793"/>
            <a:ext cx="10515600" cy="1325563"/>
          </a:xfrm>
          <a:prstGeom prst="rect">
            <a:avLst/>
          </a:prstGeom>
        </p:spPr>
        <p:txBody>
          <a:bodyPr/>
          <a:lstStyle/>
          <a:p>
            <a:r>
              <a:rPr lang="nb-NO"/>
              <a:t>Klikk for å redigere tittelstil</a:t>
            </a:r>
          </a:p>
        </p:txBody>
      </p:sp>
      <p:sp>
        <p:nvSpPr>
          <p:cNvPr id="3" name="Plassholder for innhold 2"/>
          <p:cNvSpPr>
            <a:spLocks noGrp="1"/>
          </p:cNvSpPr>
          <p:nvPr>
            <p:ph idx="1"/>
          </p:nvPr>
        </p:nvSpPr>
        <p:spPr>
          <a:xfrm>
            <a:off x="838200" y="2577293"/>
            <a:ext cx="10515600" cy="3381805"/>
          </a:xfrm>
          <a:prstGeom prst="rect">
            <a:avLst/>
          </a:prstGeo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1231459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p:cNvSpPr>
            <a:spLocks noGrp="1"/>
          </p:cNvSpPr>
          <p:nvPr>
            <p:ph type="dt" sz="half" idx="10"/>
          </p:nvPr>
        </p:nvSpPr>
        <p:spPr>
          <a:xfrm>
            <a:off x="838200" y="6356350"/>
            <a:ext cx="2743200" cy="365125"/>
          </a:xfrm>
          <a:prstGeom prst="rect">
            <a:avLst/>
          </a:prstGeom>
        </p:spPr>
        <p:txBody>
          <a:bodyPr/>
          <a:lstStyle/>
          <a:p>
            <a:fld id="{4A946599-31FE-9A4C-8158-68533835AAFC}" type="datetimeFigureOut">
              <a:rPr lang="nb-NO" smtClean="0"/>
              <a:t>01.05.2025</a:t>
            </a:fld>
            <a:endParaRPr lang="nb-NO"/>
          </a:p>
        </p:txBody>
      </p:sp>
      <p:sp>
        <p:nvSpPr>
          <p:cNvPr id="5" name="Plassholder for bunntekst 4"/>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p:cNvSpPr>
            <a:spLocks noGrp="1"/>
          </p:cNvSpPr>
          <p:nvPr>
            <p:ph type="sldNum" sz="quarter" idx="12"/>
          </p:nvPr>
        </p:nvSpPr>
        <p:spPr>
          <a:xfrm>
            <a:off x="8610600" y="6356350"/>
            <a:ext cx="2743200" cy="365125"/>
          </a:xfrm>
          <a:prstGeom prst="rect">
            <a:avLst/>
          </a:prstGeom>
        </p:spPr>
        <p:txBody>
          <a:bodyPr/>
          <a:lstStyle/>
          <a:p>
            <a:fld id="{F2A3C590-C069-124F-B36D-24215117BADA}" type="slidenum">
              <a:rPr lang="nb-NO" smtClean="0"/>
              <a:t>‹#›</a:t>
            </a:fld>
            <a:endParaRPr lang="nb-NO"/>
          </a:p>
        </p:txBody>
      </p:sp>
    </p:spTree>
    <p:extLst>
      <p:ext uri="{BB962C8B-B14F-4D97-AF65-F5344CB8AC3E}">
        <p14:creationId xmlns:p14="http://schemas.microsoft.com/office/powerpoint/2010/main" val="1826922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a:xfrm>
            <a:off x="838200" y="6356350"/>
            <a:ext cx="2743200" cy="365125"/>
          </a:xfrm>
          <a:prstGeom prst="rect">
            <a:avLst/>
          </a:prstGeom>
        </p:spPr>
        <p:txBody>
          <a:bodyPr/>
          <a:lstStyle/>
          <a:p>
            <a:fld id="{4A946599-31FE-9A4C-8158-68533835AAFC}" type="datetimeFigureOut">
              <a:rPr lang="nb-NO" smtClean="0"/>
              <a:t>01.05.2025</a:t>
            </a:fld>
            <a:endParaRPr lang="nb-NO"/>
          </a:p>
        </p:txBody>
      </p:sp>
      <p:sp>
        <p:nvSpPr>
          <p:cNvPr id="5" name="Plassholder for bunntekst 4"/>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p:cNvSpPr>
            <a:spLocks noGrp="1"/>
          </p:cNvSpPr>
          <p:nvPr>
            <p:ph type="sldNum" sz="quarter" idx="12"/>
          </p:nvPr>
        </p:nvSpPr>
        <p:spPr>
          <a:xfrm>
            <a:off x="8610600" y="6356350"/>
            <a:ext cx="2743200" cy="365125"/>
          </a:xfrm>
          <a:prstGeom prst="rect">
            <a:avLst/>
          </a:prstGeom>
        </p:spPr>
        <p:txBody>
          <a:bodyPr/>
          <a:lstStyle/>
          <a:p>
            <a:fld id="{F2A3C590-C069-124F-B36D-24215117BADA}" type="slidenum">
              <a:rPr lang="nb-NO" smtClean="0"/>
              <a:t>‹#›</a:t>
            </a:fld>
            <a:endParaRPr lang="nb-NO"/>
          </a:p>
        </p:txBody>
      </p:sp>
    </p:spTree>
    <p:extLst>
      <p:ext uri="{BB962C8B-B14F-4D97-AF65-F5344CB8AC3E}">
        <p14:creationId xmlns:p14="http://schemas.microsoft.com/office/powerpoint/2010/main" val="360129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a:xfrm>
            <a:off x="838200" y="6356350"/>
            <a:ext cx="2743200" cy="365125"/>
          </a:xfrm>
          <a:prstGeom prst="rect">
            <a:avLst/>
          </a:prstGeom>
        </p:spPr>
        <p:txBody>
          <a:bodyPr/>
          <a:lstStyle/>
          <a:p>
            <a:fld id="{4A946599-31FE-9A4C-8158-68533835AAFC}" type="datetimeFigureOut">
              <a:rPr lang="nb-NO" smtClean="0"/>
              <a:t>01.05.2025</a:t>
            </a:fld>
            <a:endParaRPr lang="nb-NO"/>
          </a:p>
        </p:txBody>
      </p:sp>
      <p:sp>
        <p:nvSpPr>
          <p:cNvPr id="5" name="Plassholder for bunntekst 4"/>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p:cNvSpPr>
            <a:spLocks noGrp="1"/>
          </p:cNvSpPr>
          <p:nvPr>
            <p:ph type="sldNum" sz="quarter" idx="12"/>
          </p:nvPr>
        </p:nvSpPr>
        <p:spPr>
          <a:xfrm>
            <a:off x="8610600" y="6356350"/>
            <a:ext cx="2743200" cy="365125"/>
          </a:xfrm>
          <a:prstGeom prst="rect">
            <a:avLst/>
          </a:prstGeom>
        </p:spPr>
        <p:txBody>
          <a:bodyPr/>
          <a:lstStyle/>
          <a:p>
            <a:fld id="{F2A3C590-C069-124F-B36D-24215117BADA}" type="slidenum">
              <a:rPr lang="nb-NO" smtClean="0"/>
              <a:t>‹#›</a:t>
            </a:fld>
            <a:endParaRPr lang="nb-NO"/>
          </a:p>
        </p:txBody>
      </p:sp>
    </p:spTree>
    <p:extLst>
      <p:ext uri="{BB962C8B-B14F-4D97-AF65-F5344CB8AC3E}">
        <p14:creationId xmlns:p14="http://schemas.microsoft.com/office/powerpoint/2010/main" val="1091824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a:xfrm>
            <a:off x="838200" y="6356350"/>
            <a:ext cx="2743200" cy="365125"/>
          </a:xfrm>
          <a:prstGeom prst="rect">
            <a:avLst/>
          </a:prstGeom>
        </p:spPr>
        <p:txBody>
          <a:bodyPr/>
          <a:lstStyle/>
          <a:p>
            <a:fld id="{4A946599-31FE-9A4C-8158-68533835AAFC}" type="datetimeFigureOut">
              <a:rPr lang="nb-NO" smtClean="0"/>
              <a:t>01.05.2025</a:t>
            </a:fld>
            <a:endParaRPr lang="nb-NO"/>
          </a:p>
        </p:txBody>
      </p:sp>
      <p:sp>
        <p:nvSpPr>
          <p:cNvPr id="6" name="Plassholder for bunntekst 5"/>
          <p:cNvSpPr>
            <a:spLocks noGrp="1"/>
          </p:cNvSpPr>
          <p:nvPr>
            <p:ph type="ftr" sz="quarter" idx="11"/>
          </p:nvPr>
        </p:nvSpPr>
        <p:spPr>
          <a:xfrm>
            <a:off x="4038600" y="6356350"/>
            <a:ext cx="4114800" cy="365125"/>
          </a:xfrm>
          <a:prstGeom prst="rect">
            <a:avLst/>
          </a:prstGeom>
        </p:spPr>
        <p:txBody>
          <a:bodyPr/>
          <a:lstStyle/>
          <a:p>
            <a:endParaRPr lang="nb-NO"/>
          </a:p>
        </p:txBody>
      </p:sp>
      <p:sp>
        <p:nvSpPr>
          <p:cNvPr id="7" name="Plassholder for lysbildenummer 6"/>
          <p:cNvSpPr>
            <a:spLocks noGrp="1"/>
          </p:cNvSpPr>
          <p:nvPr>
            <p:ph type="sldNum" sz="quarter" idx="12"/>
          </p:nvPr>
        </p:nvSpPr>
        <p:spPr>
          <a:xfrm>
            <a:off x="8610600" y="6356350"/>
            <a:ext cx="2743200" cy="365125"/>
          </a:xfrm>
          <a:prstGeom prst="rect">
            <a:avLst/>
          </a:prstGeom>
        </p:spPr>
        <p:txBody>
          <a:bodyPr/>
          <a:lstStyle/>
          <a:p>
            <a:fld id="{F2A3C590-C069-124F-B36D-24215117BADA}" type="slidenum">
              <a:rPr lang="nb-NO" smtClean="0"/>
              <a:t>‹#›</a:t>
            </a:fld>
            <a:endParaRPr lang="nb-NO"/>
          </a:p>
        </p:txBody>
      </p:sp>
    </p:spTree>
    <p:extLst>
      <p:ext uri="{BB962C8B-B14F-4D97-AF65-F5344CB8AC3E}">
        <p14:creationId xmlns:p14="http://schemas.microsoft.com/office/powerpoint/2010/main" val="48591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a:xfrm>
            <a:off x="838200" y="6356350"/>
            <a:ext cx="2743200" cy="365125"/>
          </a:xfrm>
          <a:prstGeom prst="rect">
            <a:avLst/>
          </a:prstGeom>
        </p:spPr>
        <p:txBody>
          <a:bodyPr/>
          <a:lstStyle/>
          <a:p>
            <a:fld id="{4A946599-31FE-9A4C-8158-68533835AAFC}" type="datetimeFigureOut">
              <a:rPr lang="nb-NO" smtClean="0"/>
              <a:t>01.05.2025</a:t>
            </a:fld>
            <a:endParaRPr lang="nb-NO"/>
          </a:p>
        </p:txBody>
      </p:sp>
      <p:sp>
        <p:nvSpPr>
          <p:cNvPr id="8" name="Plassholder for bunntekst 7"/>
          <p:cNvSpPr>
            <a:spLocks noGrp="1"/>
          </p:cNvSpPr>
          <p:nvPr>
            <p:ph type="ftr" sz="quarter" idx="11"/>
          </p:nvPr>
        </p:nvSpPr>
        <p:spPr>
          <a:xfrm>
            <a:off x="4038600" y="6356350"/>
            <a:ext cx="4114800" cy="365125"/>
          </a:xfrm>
          <a:prstGeom prst="rect">
            <a:avLst/>
          </a:prstGeom>
        </p:spPr>
        <p:txBody>
          <a:bodyPr/>
          <a:lstStyle/>
          <a:p>
            <a:endParaRPr lang="nb-NO"/>
          </a:p>
        </p:txBody>
      </p:sp>
      <p:sp>
        <p:nvSpPr>
          <p:cNvPr id="9" name="Plassholder for lysbildenummer 8"/>
          <p:cNvSpPr>
            <a:spLocks noGrp="1"/>
          </p:cNvSpPr>
          <p:nvPr>
            <p:ph type="sldNum" sz="quarter" idx="12"/>
          </p:nvPr>
        </p:nvSpPr>
        <p:spPr>
          <a:xfrm>
            <a:off x="8610600" y="6356350"/>
            <a:ext cx="2743200" cy="365125"/>
          </a:xfrm>
          <a:prstGeom prst="rect">
            <a:avLst/>
          </a:prstGeom>
        </p:spPr>
        <p:txBody>
          <a:bodyPr/>
          <a:lstStyle/>
          <a:p>
            <a:fld id="{F2A3C590-C069-124F-B36D-24215117BADA}" type="slidenum">
              <a:rPr lang="nb-NO" smtClean="0"/>
              <a:t>‹#›</a:t>
            </a:fld>
            <a:endParaRPr lang="nb-NO"/>
          </a:p>
        </p:txBody>
      </p:sp>
    </p:spTree>
    <p:extLst>
      <p:ext uri="{BB962C8B-B14F-4D97-AF65-F5344CB8AC3E}">
        <p14:creationId xmlns:p14="http://schemas.microsoft.com/office/powerpoint/2010/main" val="627016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a:xfrm>
            <a:off x="838200" y="6356350"/>
            <a:ext cx="2743200" cy="365125"/>
          </a:xfrm>
          <a:prstGeom prst="rect">
            <a:avLst/>
          </a:prstGeom>
        </p:spPr>
        <p:txBody>
          <a:bodyPr/>
          <a:lstStyle/>
          <a:p>
            <a:fld id="{4A946599-31FE-9A4C-8158-68533835AAFC}" type="datetimeFigureOut">
              <a:rPr lang="nb-NO" smtClean="0"/>
              <a:t>01.05.2025</a:t>
            </a:fld>
            <a:endParaRPr lang="nb-NO"/>
          </a:p>
        </p:txBody>
      </p:sp>
      <p:sp>
        <p:nvSpPr>
          <p:cNvPr id="4" name="Plassholder for bunntekst 3"/>
          <p:cNvSpPr>
            <a:spLocks noGrp="1"/>
          </p:cNvSpPr>
          <p:nvPr>
            <p:ph type="ftr" sz="quarter" idx="11"/>
          </p:nvPr>
        </p:nvSpPr>
        <p:spPr>
          <a:xfrm>
            <a:off x="4038600" y="6356350"/>
            <a:ext cx="4114800" cy="365125"/>
          </a:xfrm>
          <a:prstGeom prst="rect">
            <a:avLst/>
          </a:prstGeom>
        </p:spPr>
        <p:txBody>
          <a:bodyPr/>
          <a:lstStyle/>
          <a:p>
            <a:endParaRPr lang="nb-NO"/>
          </a:p>
        </p:txBody>
      </p:sp>
      <p:sp>
        <p:nvSpPr>
          <p:cNvPr id="5" name="Plassholder for lysbildenummer 4"/>
          <p:cNvSpPr>
            <a:spLocks noGrp="1"/>
          </p:cNvSpPr>
          <p:nvPr>
            <p:ph type="sldNum" sz="quarter" idx="12"/>
          </p:nvPr>
        </p:nvSpPr>
        <p:spPr>
          <a:xfrm>
            <a:off x="8610600" y="6356350"/>
            <a:ext cx="2743200" cy="365125"/>
          </a:xfrm>
          <a:prstGeom prst="rect">
            <a:avLst/>
          </a:prstGeom>
        </p:spPr>
        <p:txBody>
          <a:bodyPr/>
          <a:lstStyle/>
          <a:p>
            <a:fld id="{F2A3C590-C069-124F-B36D-24215117BADA}" type="slidenum">
              <a:rPr lang="nb-NO" smtClean="0"/>
              <a:t>‹#›</a:t>
            </a:fld>
            <a:endParaRPr lang="nb-NO"/>
          </a:p>
        </p:txBody>
      </p:sp>
    </p:spTree>
    <p:extLst>
      <p:ext uri="{BB962C8B-B14F-4D97-AF65-F5344CB8AC3E}">
        <p14:creationId xmlns:p14="http://schemas.microsoft.com/office/powerpoint/2010/main" val="567706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838200" y="6356350"/>
            <a:ext cx="2743200" cy="365125"/>
          </a:xfrm>
          <a:prstGeom prst="rect">
            <a:avLst/>
          </a:prstGeom>
        </p:spPr>
        <p:txBody>
          <a:bodyPr/>
          <a:lstStyle/>
          <a:p>
            <a:fld id="{4A946599-31FE-9A4C-8158-68533835AAFC}" type="datetimeFigureOut">
              <a:rPr lang="nb-NO" smtClean="0"/>
              <a:t>01.05.2025</a:t>
            </a:fld>
            <a:endParaRPr lang="nb-NO"/>
          </a:p>
        </p:txBody>
      </p:sp>
      <p:sp>
        <p:nvSpPr>
          <p:cNvPr id="3" name="Plassholder for bunntekst 2"/>
          <p:cNvSpPr>
            <a:spLocks noGrp="1"/>
          </p:cNvSpPr>
          <p:nvPr>
            <p:ph type="ftr" sz="quarter" idx="11"/>
          </p:nvPr>
        </p:nvSpPr>
        <p:spPr>
          <a:xfrm>
            <a:off x="4038600" y="6356350"/>
            <a:ext cx="4114800" cy="365125"/>
          </a:xfrm>
          <a:prstGeom prst="rect">
            <a:avLst/>
          </a:prstGeom>
        </p:spPr>
        <p:txBody>
          <a:bodyPr/>
          <a:lstStyle/>
          <a:p>
            <a:endParaRPr lang="nb-NO"/>
          </a:p>
        </p:txBody>
      </p:sp>
      <p:sp>
        <p:nvSpPr>
          <p:cNvPr id="4" name="Plassholder for lysbildenummer 3"/>
          <p:cNvSpPr>
            <a:spLocks noGrp="1"/>
          </p:cNvSpPr>
          <p:nvPr>
            <p:ph type="sldNum" sz="quarter" idx="12"/>
          </p:nvPr>
        </p:nvSpPr>
        <p:spPr>
          <a:xfrm>
            <a:off x="8610600" y="6356350"/>
            <a:ext cx="2743200" cy="365125"/>
          </a:xfrm>
          <a:prstGeom prst="rect">
            <a:avLst/>
          </a:prstGeom>
        </p:spPr>
        <p:txBody>
          <a:bodyPr/>
          <a:lstStyle/>
          <a:p>
            <a:fld id="{F2A3C590-C069-124F-B36D-24215117BADA}" type="slidenum">
              <a:rPr lang="nb-NO" smtClean="0"/>
              <a:t>‹#›</a:t>
            </a:fld>
            <a:endParaRPr lang="nb-NO"/>
          </a:p>
        </p:txBody>
      </p:sp>
    </p:spTree>
    <p:extLst>
      <p:ext uri="{BB962C8B-B14F-4D97-AF65-F5344CB8AC3E}">
        <p14:creationId xmlns:p14="http://schemas.microsoft.com/office/powerpoint/2010/main" val="178175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a:xfrm>
            <a:off x="838200" y="6356350"/>
            <a:ext cx="2743200" cy="365125"/>
          </a:xfrm>
          <a:prstGeom prst="rect">
            <a:avLst/>
          </a:prstGeom>
        </p:spPr>
        <p:txBody>
          <a:bodyPr/>
          <a:lstStyle/>
          <a:p>
            <a:fld id="{4A946599-31FE-9A4C-8158-68533835AAFC}" type="datetimeFigureOut">
              <a:rPr lang="nb-NO" smtClean="0"/>
              <a:t>01.05.2025</a:t>
            </a:fld>
            <a:endParaRPr lang="nb-NO"/>
          </a:p>
        </p:txBody>
      </p:sp>
      <p:sp>
        <p:nvSpPr>
          <p:cNvPr id="6" name="Plassholder for bunntekst 5"/>
          <p:cNvSpPr>
            <a:spLocks noGrp="1"/>
          </p:cNvSpPr>
          <p:nvPr>
            <p:ph type="ftr" sz="quarter" idx="11"/>
          </p:nvPr>
        </p:nvSpPr>
        <p:spPr>
          <a:xfrm>
            <a:off x="4038600" y="6356350"/>
            <a:ext cx="4114800" cy="365125"/>
          </a:xfrm>
          <a:prstGeom prst="rect">
            <a:avLst/>
          </a:prstGeom>
        </p:spPr>
        <p:txBody>
          <a:bodyPr/>
          <a:lstStyle/>
          <a:p>
            <a:endParaRPr lang="nb-NO"/>
          </a:p>
        </p:txBody>
      </p:sp>
      <p:sp>
        <p:nvSpPr>
          <p:cNvPr id="7" name="Plassholder for lysbildenummer 6"/>
          <p:cNvSpPr>
            <a:spLocks noGrp="1"/>
          </p:cNvSpPr>
          <p:nvPr>
            <p:ph type="sldNum" sz="quarter" idx="12"/>
          </p:nvPr>
        </p:nvSpPr>
        <p:spPr>
          <a:xfrm>
            <a:off x="8610600" y="6356350"/>
            <a:ext cx="2743200" cy="365125"/>
          </a:xfrm>
          <a:prstGeom prst="rect">
            <a:avLst/>
          </a:prstGeom>
        </p:spPr>
        <p:txBody>
          <a:bodyPr/>
          <a:lstStyle/>
          <a:p>
            <a:fld id="{F2A3C590-C069-124F-B36D-24215117BADA}" type="slidenum">
              <a:rPr lang="nb-NO" smtClean="0"/>
              <a:t>‹#›</a:t>
            </a:fld>
            <a:endParaRPr lang="nb-NO"/>
          </a:p>
        </p:txBody>
      </p:sp>
    </p:spTree>
    <p:extLst>
      <p:ext uri="{BB962C8B-B14F-4D97-AF65-F5344CB8AC3E}">
        <p14:creationId xmlns:p14="http://schemas.microsoft.com/office/powerpoint/2010/main" val="10102986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a:xfrm>
            <a:off x="838200" y="6356350"/>
            <a:ext cx="2743200" cy="365125"/>
          </a:xfrm>
          <a:prstGeom prst="rect">
            <a:avLst/>
          </a:prstGeom>
        </p:spPr>
        <p:txBody>
          <a:bodyPr/>
          <a:lstStyle/>
          <a:p>
            <a:fld id="{4A946599-31FE-9A4C-8158-68533835AAFC}" type="datetimeFigureOut">
              <a:rPr lang="nb-NO" smtClean="0"/>
              <a:t>01.05.2025</a:t>
            </a:fld>
            <a:endParaRPr lang="nb-NO"/>
          </a:p>
        </p:txBody>
      </p:sp>
      <p:sp>
        <p:nvSpPr>
          <p:cNvPr id="6" name="Plassholder for bunntekst 5"/>
          <p:cNvSpPr>
            <a:spLocks noGrp="1"/>
          </p:cNvSpPr>
          <p:nvPr>
            <p:ph type="ftr" sz="quarter" idx="11"/>
          </p:nvPr>
        </p:nvSpPr>
        <p:spPr>
          <a:xfrm>
            <a:off x="4038600" y="6356350"/>
            <a:ext cx="4114800" cy="365125"/>
          </a:xfrm>
          <a:prstGeom prst="rect">
            <a:avLst/>
          </a:prstGeom>
        </p:spPr>
        <p:txBody>
          <a:bodyPr/>
          <a:lstStyle/>
          <a:p>
            <a:endParaRPr lang="nb-NO"/>
          </a:p>
        </p:txBody>
      </p:sp>
      <p:sp>
        <p:nvSpPr>
          <p:cNvPr id="7" name="Plassholder for lysbildenummer 6"/>
          <p:cNvSpPr>
            <a:spLocks noGrp="1"/>
          </p:cNvSpPr>
          <p:nvPr>
            <p:ph type="sldNum" sz="quarter" idx="12"/>
          </p:nvPr>
        </p:nvSpPr>
        <p:spPr>
          <a:xfrm>
            <a:off x="8610600" y="6356350"/>
            <a:ext cx="2743200" cy="365125"/>
          </a:xfrm>
          <a:prstGeom prst="rect">
            <a:avLst/>
          </a:prstGeom>
        </p:spPr>
        <p:txBody>
          <a:bodyPr/>
          <a:lstStyle/>
          <a:p>
            <a:fld id="{F2A3C590-C069-124F-B36D-24215117BADA}" type="slidenum">
              <a:rPr lang="nb-NO" smtClean="0"/>
              <a:t>‹#›</a:t>
            </a:fld>
            <a:endParaRPr lang="nb-NO"/>
          </a:p>
        </p:txBody>
      </p:sp>
    </p:spTree>
    <p:extLst>
      <p:ext uri="{BB962C8B-B14F-4D97-AF65-F5344CB8AC3E}">
        <p14:creationId xmlns:p14="http://schemas.microsoft.com/office/powerpoint/2010/main" val="20836133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a:xfrm>
            <a:off x="838200" y="6356350"/>
            <a:ext cx="2743200" cy="365125"/>
          </a:xfrm>
          <a:prstGeom prst="rect">
            <a:avLst/>
          </a:prstGeom>
        </p:spPr>
        <p:txBody>
          <a:bodyPr/>
          <a:lstStyle/>
          <a:p>
            <a:fld id="{4A946599-31FE-9A4C-8158-68533835AAFC}" type="datetimeFigureOut">
              <a:rPr lang="nb-NO" smtClean="0"/>
              <a:t>01.05.2025</a:t>
            </a:fld>
            <a:endParaRPr lang="nb-NO"/>
          </a:p>
        </p:txBody>
      </p:sp>
      <p:sp>
        <p:nvSpPr>
          <p:cNvPr id="5" name="Plassholder for bunntekst 4"/>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p:cNvSpPr>
            <a:spLocks noGrp="1"/>
          </p:cNvSpPr>
          <p:nvPr>
            <p:ph type="sldNum" sz="quarter" idx="12"/>
          </p:nvPr>
        </p:nvSpPr>
        <p:spPr>
          <a:xfrm>
            <a:off x="8610600" y="6356350"/>
            <a:ext cx="2743200" cy="365125"/>
          </a:xfrm>
          <a:prstGeom prst="rect">
            <a:avLst/>
          </a:prstGeom>
        </p:spPr>
        <p:txBody>
          <a:bodyPr/>
          <a:lstStyle/>
          <a:p>
            <a:fld id="{F2A3C590-C069-124F-B36D-24215117BADA}" type="slidenum">
              <a:rPr lang="nb-NO" smtClean="0"/>
              <a:t>‹#›</a:t>
            </a:fld>
            <a:endParaRPr lang="nb-NO"/>
          </a:p>
        </p:txBody>
      </p:sp>
    </p:spTree>
    <p:extLst>
      <p:ext uri="{BB962C8B-B14F-4D97-AF65-F5344CB8AC3E}">
        <p14:creationId xmlns:p14="http://schemas.microsoft.com/office/powerpoint/2010/main" val="2734561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a:xfrm>
            <a:off x="838200" y="6356350"/>
            <a:ext cx="2743200" cy="365125"/>
          </a:xfrm>
          <a:prstGeom prst="rect">
            <a:avLst/>
          </a:prstGeom>
        </p:spPr>
        <p:txBody>
          <a:bodyPr/>
          <a:lstStyle/>
          <a:p>
            <a:fld id="{4A946599-31FE-9A4C-8158-68533835AAFC}" type="datetimeFigureOut">
              <a:rPr lang="nb-NO" smtClean="0"/>
              <a:t>01.05.2025</a:t>
            </a:fld>
            <a:endParaRPr lang="nb-NO"/>
          </a:p>
        </p:txBody>
      </p:sp>
      <p:sp>
        <p:nvSpPr>
          <p:cNvPr id="5" name="Plassholder for bunntekst 4"/>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p:cNvSpPr>
            <a:spLocks noGrp="1"/>
          </p:cNvSpPr>
          <p:nvPr>
            <p:ph type="sldNum" sz="quarter" idx="12"/>
          </p:nvPr>
        </p:nvSpPr>
        <p:spPr>
          <a:xfrm>
            <a:off x="8610600" y="6356350"/>
            <a:ext cx="2743200" cy="365125"/>
          </a:xfrm>
          <a:prstGeom prst="rect">
            <a:avLst/>
          </a:prstGeom>
        </p:spPr>
        <p:txBody>
          <a:bodyPr/>
          <a:lstStyle/>
          <a:p>
            <a:fld id="{F2A3C590-C069-124F-B36D-24215117BADA}" type="slidenum">
              <a:rPr lang="nb-NO" smtClean="0"/>
              <a:t>‹#›</a:t>
            </a:fld>
            <a:endParaRPr lang="nb-NO"/>
          </a:p>
        </p:txBody>
      </p:sp>
    </p:spTree>
    <p:extLst>
      <p:ext uri="{BB962C8B-B14F-4D97-AF65-F5344CB8AC3E}">
        <p14:creationId xmlns:p14="http://schemas.microsoft.com/office/powerpoint/2010/main" val="361701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3" name="Tittel 6"/>
          <p:cNvSpPr>
            <a:spLocks noGrp="1"/>
          </p:cNvSpPr>
          <p:nvPr>
            <p:ph type="title"/>
          </p:nvPr>
        </p:nvSpPr>
        <p:spPr>
          <a:xfrm>
            <a:off x="737461" y="4439589"/>
            <a:ext cx="10515600" cy="642265"/>
          </a:xfrm>
          <a:prstGeom prst="rect">
            <a:avLst/>
          </a:prstGeom>
        </p:spPr>
        <p:txBody>
          <a:bodyPr/>
          <a:lstStyle>
            <a:lvl1pPr>
              <a:defRPr baseline="0"/>
            </a:lvl1pPr>
          </a:lstStyle>
          <a:p>
            <a:r>
              <a:rPr lang="nb-NO"/>
              <a:t>Klikk for å redigere tittelstil</a:t>
            </a:r>
          </a:p>
        </p:txBody>
      </p:sp>
    </p:spTree>
    <p:extLst>
      <p:ext uri="{BB962C8B-B14F-4D97-AF65-F5344CB8AC3E}">
        <p14:creationId xmlns:p14="http://schemas.microsoft.com/office/powerpoint/2010/main" val="16456739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
        <p:nvSpPr>
          <p:cNvPr id="3" name="Plassholder for dato 2"/>
          <p:cNvSpPr>
            <a:spLocks noGrp="1"/>
          </p:cNvSpPr>
          <p:nvPr>
            <p:ph type="dt" sz="half" idx="10"/>
          </p:nvPr>
        </p:nvSpPr>
        <p:spPr>
          <a:xfrm>
            <a:off x="838200" y="6356350"/>
            <a:ext cx="2743200" cy="365125"/>
          </a:xfrm>
          <a:prstGeom prst="rect">
            <a:avLst/>
          </a:prstGeom>
        </p:spPr>
        <p:txBody>
          <a:bodyPr/>
          <a:lstStyle/>
          <a:p>
            <a:fld id="{A893AA0A-B7DD-E24A-8F88-A8F455CF1B50}" type="datetime1">
              <a:rPr lang="nb-NO" smtClean="0"/>
              <a:t>01.05.2025</a:t>
            </a:fld>
            <a:endParaRPr lang="nb-NO"/>
          </a:p>
        </p:txBody>
      </p:sp>
      <p:sp>
        <p:nvSpPr>
          <p:cNvPr id="4" name="Plassholder for bunntekst 3"/>
          <p:cNvSpPr>
            <a:spLocks noGrp="1"/>
          </p:cNvSpPr>
          <p:nvPr>
            <p:ph type="ftr" sz="quarter" idx="11"/>
          </p:nvPr>
        </p:nvSpPr>
        <p:spPr>
          <a:xfrm>
            <a:off x="4038600" y="6356350"/>
            <a:ext cx="4114800" cy="365125"/>
          </a:xfrm>
          <a:prstGeom prst="rect">
            <a:avLst/>
          </a:prstGeom>
        </p:spPr>
        <p:txBody>
          <a:bodyPr/>
          <a:lstStyle/>
          <a:p>
            <a:endParaRPr lang="nb-NO"/>
          </a:p>
        </p:txBody>
      </p:sp>
      <p:sp>
        <p:nvSpPr>
          <p:cNvPr id="5" name="Plassholder for lysbildenummer 4"/>
          <p:cNvSpPr>
            <a:spLocks noGrp="1"/>
          </p:cNvSpPr>
          <p:nvPr>
            <p:ph type="sldNum" sz="quarter" idx="12"/>
          </p:nvPr>
        </p:nvSpPr>
        <p:spPr>
          <a:xfrm>
            <a:off x="8610600" y="6356350"/>
            <a:ext cx="2743200" cy="365125"/>
          </a:xfrm>
          <a:prstGeom prst="rect">
            <a:avLst/>
          </a:prstGeom>
        </p:spPr>
        <p:txBody>
          <a:bodyPr/>
          <a:lstStyle/>
          <a:p>
            <a:fld id="{F2A3C590-C069-124F-B36D-24215117BADA}" type="slidenum">
              <a:rPr lang="nb-NO" smtClean="0"/>
              <a:t>‹#›</a:t>
            </a:fld>
            <a:endParaRPr lang="nb-NO"/>
          </a:p>
        </p:txBody>
      </p:sp>
    </p:spTree>
    <p:extLst>
      <p:ext uri="{BB962C8B-B14F-4D97-AF65-F5344CB8AC3E}">
        <p14:creationId xmlns:p14="http://schemas.microsoft.com/office/powerpoint/2010/main" val="7396811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a:xfrm>
            <a:off x="838200" y="6356350"/>
            <a:ext cx="2743200" cy="365125"/>
          </a:xfrm>
          <a:prstGeom prst="rect">
            <a:avLst/>
          </a:prstGeom>
        </p:spPr>
        <p:txBody>
          <a:bodyPr/>
          <a:lstStyle/>
          <a:p>
            <a:fld id="{1FD37CE0-0658-8440-8D80-129738EC091D}" type="datetime1">
              <a:rPr lang="nb-NO" smtClean="0"/>
              <a:t>01.05.2025</a:t>
            </a:fld>
            <a:endParaRPr lang="nb-NO"/>
          </a:p>
        </p:txBody>
      </p:sp>
      <p:sp>
        <p:nvSpPr>
          <p:cNvPr id="6" name="Plassholder for bunntekst 5"/>
          <p:cNvSpPr>
            <a:spLocks noGrp="1"/>
          </p:cNvSpPr>
          <p:nvPr>
            <p:ph type="ftr" sz="quarter" idx="11"/>
          </p:nvPr>
        </p:nvSpPr>
        <p:spPr>
          <a:xfrm>
            <a:off x="4038600" y="6356350"/>
            <a:ext cx="4114800" cy="365125"/>
          </a:xfrm>
          <a:prstGeom prst="rect">
            <a:avLst/>
          </a:prstGeom>
        </p:spPr>
        <p:txBody>
          <a:bodyPr/>
          <a:lstStyle/>
          <a:p>
            <a:endParaRPr lang="nb-NO"/>
          </a:p>
        </p:txBody>
      </p:sp>
      <p:sp>
        <p:nvSpPr>
          <p:cNvPr id="7" name="Plassholder for lysbildenummer 6"/>
          <p:cNvSpPr>
            <a:spLocks noGrp="1"/>
          </p:cNvSpPr>
          <p:nvPr>
            <p:ph type="sldNum" sz="quarter" idx="12"/>
          </p:nvPr>
        </p:nvSpPr>
        <p:spPr>
          <a:xfrm>
            <a:off x="8610600" y="6356350"/>
            <a:ext cx="2743200" cy="365125"/>
          </a:xfrm>
          <a:prstGeom prst="rect">
            <a:avLst/>
          </a:prstGeom>
        </p:spPr>
        <p:txBody>
          <a:bodyPr/>
          <a:lstStyle/>
          <a:p>
            <a:fld id="{F2A3C590-C069-124F-B36D-24215117BADA}" type="slidenum">
              <a:rPr lang="nb-NO" smtClean="0"/>
              <a:t>‹#›</a:t>
            </a:fld>
            <a:endParaRPr lang="nb-NO"/>
          </a:p>
        </p:txBody>
      </p:sp>
    </p:spTree>
    <p:extLst>
      <p:ext uri="{BB962C8B-B14F-4D97-AF65-F5344CB8AC3E}">
        <p14:creationId xmlns:p14="http://schemas.microsoft.com/office/powerpoint/2010/main" val="20877973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838200" y="6356350"/>
            <a:ext cx="2743200" cy="365125"/>
          </a:xfrm>
          <a:prstGeom prst="rect">
            <a:avLst/>
          </a:prstGeom>
        </p:spPr>
        <p:txBody>
          <a:bodyPr/>
          <a:lstStyle/>
          <a:p>
            <a:fld id="{4A946599-31FE-9A4C-8158-68533835AAFC}" type="datetimeFigureOut">
              <a:rPr lang="nb-NO" smtClean="0"/>
              <a:t>01.05.2025</a:t>
            </a:fld>
            <a:endParaRPr lang="nb-NO"/>
          </a:p>
        </p:txBody>
      </p:sp>
      <p:sp>
        <p:nvSpPr>
          <p:cNvPr id="3" name="Plassholder for bunntekst 2"/>
          <p:cNvSpPr>
            <a:spLocks noGrp="1"/>
          </p:cNvSpPr>
          <p:nvPr>
            <p:ph type="ftr" sz="quarter" idx="11"/>
          </p:nvPr>
        </p:nvSpPr>
        <p:spPr>
          <a:xfrm>
            <a:off x="4038600" y="6356350"/>
            <a:ext cx="4114800" cy="365125"/>
          </a:xfrm>
          <a:prstGeom prst="rect">
            <a:avLst/>
          </a:prstGeom>
        </p:spPr>
        <p:txBody>
          <a:bodyPr/>
          <a:lstStyle/>
          <a:p>
            <a:endParaRPr lang="nb-NO"/>
          </a:p>
        </p:txBody>
      </p:sp>
      <p:sp>
        <p:nvSpPr>
          <p:cNvPr id="4" name="Plassholder for lysbildenummer 3"/>
          <p:cNvSpPr>
            <a:spLocks noGrp="1"/>
          </p:cNvSpPr>
          <p:nvPr>
            <p:ph type="sldNum" sz="quarter" idx="12"/>
          </p:nvPr>
        </p:nvSpPr>
        <p:spPr>
          <a:xfrm>
            <a:off x="8610600" y="6356350"/>
            <a:ext cx="2743200" cy="365125"/>
          </a:xfrm>
          <a:prstGeom prst="rect">
            <a:avLst/>
          </a:prstGeom>
        </p:spPr>
        <p:txBody>
          <a:bodyPr/>
          <a:lstStyle/>
          <a:p>
            <a:fld id="{F2A3C590-C069-124F-B36D-24215117BADA}" type="slidenum">
              <a:rPr lang="nb-NO" smtClean="0"/>
              <a:t>‹#›</a:t>
            </a:fld>
            <a:endParaRPr lang="nb-NO"/>
          </a:p>
        </p:txBody>
      </p:sp>
    </p:spTree>
    <p:extLst>
      <p:ext uri="{BB962C8B-B14F-4D97-AF65-F5344CB8AC3E}">
        <p14:creationId xmlns:p14="http://schemas.microsoft.com/office/powerpoint/2010/main" val="9523416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4.jp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6.pn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5.emf"/><Relationship Id="rId5" Type="http://schemas.openxmlformats.org/officeDocument/2006/relationships/theme" Target="../theme/theme4.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uppe 7"/>
          <p:cNvGrpSpPr/>
          <p:nvPr userDrawn="1"/>
        </p:nvGrpSpPr>
        <p:grpSpPr>
          <a:xfrm>
            <a:off x="0" y="4071257"/>
            <a:ext cx="12192000" cy="2365829"/>
            <a:chOff x="0" y="4071257"/>
            <a:chExt cx="12192000" cy="2365829"/>
          </a:xfrm>
        </p:grpSpPr>
        <p:grpSp>
          <p:nvGrpSpPr>
            <p:cNvPr id="9" name="Gruppe 8"/>
            <p:cNvGrpSpPr>
              <a:grpSpLocks noChangeAspect="1"/>
            </p:cNvGrpSpPr>
            <p:nvPr/>
          </p:nvGrpSpPr>
          <p:grpSpPr>
            <a:xfrm>
              <a:off x="0" y="4071257"/>
              <a:ext cx="12192000" cy="2365829"/>
              <a:chOff x="0" y="4071257"/>
              <a:chExt cx="12192000" cy="2365829"/>
            </a:xfrm>
          </p:grpSpPr>
          <p:sp>
            <p:nvSpPr>
              <p:cNvPr id="11" name="Rektangel 10"/>
              <p:cNvSpPr/>
              <p:nvPr/>
            </p:nvSpPr>
            <p:spPr>
              <a:xfrm>
                <a:off x="0" y="4071257"/>
                <a:ext cx="12192000" cy="2365829"/>
              </a:xfrm>
              <a:prstGeom prst="rect">
                <a:avLst/>
              </a:prstGeom>
              <a:solidFill>
                <a:schemeClr val="bg1">
                  <a:alpha val="686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3" name="Bild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72914" y="5953179"/>
                <a:ext cx="1685472" cy="211328"/>
              </a:xfrm>
              <a:prstGeom prst="rect">
                <a:avLst/>
              </a:prstGeom>
            </p:spPr>
          </p:pic>
        </p:grpSp>
        <p:cxnSp>
          <p:nvCxnSpPr>
            <p:cNvPr id="10" name="Rett linje 9"/>
            <p:cNvCxnSpPr/>
            <p:nvPr/>
          </p:nvCxnSpPr>
          <p:spPr>
            <a:xfrm>
              <a:off x="762000" y="5254171"/>
              <a:ext cx="109963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3" name="Bilde 2">
            <a:extLst>
              <a:ext uri="{FF2B5EF4-FFF2-40B4-BE49-F238E27FC236}">
                <a16:creationId xmlns:a16="http://schemas.microsoft.com/office/drawing/2014/main" id="{265E125A-5605-0645-BA0E-3C5D9DF0626A}"/>
              </a:ext>
            </a:extLst>
          </p:cNvPr>
          <p:cNvPicPr>
            <a:picLocks noChangeAspect="1"/>
          </p:cNvPicPr>
          <p:nvPr userDrawn="1"/>
        </p:nvPicPr>
        <p:blipFill>
          <a:blip r:embed="rId5"/>
          <a:stretch>
            <a:fillRect/>
          </a:stretch>
        </p:blipFill>
        <p:spPr>
          <a:xfrm>
            <a:off x="762000" y="5449867"/>
            <a:ext cx="6197490" cy="783956"/>
          </a:xfrm>
          <a:prstGeom prst="rect">
            <a:avLst/>
          </a:prstGeom>
        </p:spPr>
      </p:pic>
    </p:spTree>
    <p:extLst>
      <p:ext uri="{BB962C8B-B14F-4D97-AF65-F5344CB8AC3E}">
        <p14:creationId xmlns:p14="http://schemas.microsoft.com/office/powerpoint/2010/main" val="158207847"/>
      </p:ext>
    </p:extLst>
  </p:cSld>
  <p:clrMap bg1="lt1" tx1="dk1" bg2="lt2" tx2="dk2" accent1="accent1" accent2="accent2" accent3="accent3" accent4="accent4" accent5="accent5" accent6="accent6" hlink="hlink" folHlink="folHlink"/>
  <p:sldLayoutIdLst>
    <p:sldLayoutId id="2147483649" r:id="rId1"/>
    <p:sldLayoutId id="2147483665" r:id="rId2"/>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371936"/>
      </p:ext>
    </p:extLst>
  </p:cSld>
  <p:clrMap bg1="lt1" tx1="dk1" bg2="lt2" tx2="dk2" accent1="accent1" accent2="accent2" accent3="accent3" accent4="accent4" accent5="accent5" accent6="accent6" hlink="hlink" folHlink="folHlink"/>
  <p:sldLayoutIdLst>
    <p:sldLayoutId id="2147483651" r:id="rId1"/>
    <p:sldLayoutId id="214748365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68014044"/>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ktangel 10"/>
          <p:cNvSpPr/>
          <p:nvPr/>
        </p:nvSpPr>
        <p:spPr>
          <a:xfrm>
            <a:off x="0" y="4078514"/>
            <a:ext cx="12192000" cy="2365829"/>
          </a:xfrm>
          <a:prstGeom prst="rect">
            <a:avLst/>
          </a:prstGeom>
          <a:solidFill>
            <a:schemeClr val="bg1">
              <a:lumMod val="85000"/>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cxnSp>
        <p:nvCxnSpPr>
          <p:cNvPr id="10" name="Rett linje 9"/>
          <p:cNvCxnSpPr/>
          <p:nvPr userDrawn="1"/>
        </p:nvCxnSpPr>
        <p:spPr>
          <a:xfrm>
            <a:off x="762000" y="5254171"/>
            <a:ext cx="109963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5" name="Bilde 14">
            <a:extLst>
              <a:ext uri="{FF2B5EF4-FFF2-40B4-BE49-F238E27FC236}">
                <a16:creationId xmlns:a16="http://schemas.microsoft.com/office/drawing/2014/main" id="{5B6AF333-6C9C-DB40-B49E-38E6864F32D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058399" y="5961042"/>
            <a:ext cx="1690486" cy="211957"/>
          </a:xfrm>
          <a:prstGeom prst="rect">
            <a:avLst/>
          </a:prstGeom>
        </p:spPr>
      </p:pic>
      <p:pic>
        <p:nvPicPr>
          <p:cNvPr id="3" name="Bilde 2">
            <a:extLst>
              <a:ext uri="{FF2B5EF4-FFF2-40B4-BE49-F238E27FC236}">
                <a16:creationId xmlns:a16="http://schemas.microsoft.com/office/drawing/2014/main" id="{1FB8AD12-CD22-B54F-B011-1227E86D4394}"/>
              </a:ext>
            </a:extLst>
          </p:cNvPr>
          <p:cNvPicPr>
            <a:picLocks noChangeAspect="1"/>
          </p:cNvPicPr>
          <p:nvPr userDrawn="1"/>
        </p:nvPicPr>
        <p:blipFill>
          <a:blip r:embed="rId7"/>
          <a:srcRect/>
          <a:stretch/>
        </p:blipFill>
        <p:spPr>
          <a:xfrm>
            <a:off x="833120" y="5493657"/>
            <a:ext cx="1991360" cy="711200"/>
          </a:xfrm>
          <a:prstGeom prst="rect">
            <a:avLst/>
          </a:prstGeom>
        </p:spPr>
      </p:pic>
    </p:spTree>
    <p:extLst>
      <p:ext uri="{BB962C8B-B14F-4D97-AF65-F5344CB8AC3E}">
        <p14:creationId xmlns:p14="http://schemas.microsoft.com/office/powerpoint/2010/main" val="2875699649"/>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6.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hyperlink" Target="https://vimeo.com/1019712386/34a3125d6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hyperlink" Target="https://youtu.be/nPDg5PFjTaY" TargetMode="Externa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0000"/>
            <a:lum/>
          </a:blip>
          <a:srcRect/>
          <a:stretch>
            <a:fillRect/>
          </a:stretch>
        </a:blipFill>
        <a:effectLst/>
      </p:bgPr>
    </p:bg>
    <p:spTree>
      <p:nvGrpSpPr>
        <p:cNvPr id="1" name=""/>
        <p:cNvGrpSpPr/>
        <p:nvPr/>
      </p:nvGrpSpPr>
      <p:grpSpPr>
        <a:xfrm>
          <a:off x="0" y="0"/>
          <a:ext cx="0" cy="0"/>
          <a:chOff x="0" y="0"/>
          <a:chExt cx="0" cy="0"/>
        </a:xfrm>
      </p:grpSpPr>
      <p:sp>
        <p:nvSpPr>
          <p:cNvPr id="4" name="Tittel 6"/>
          <p:cNvSpPr>
            <a:spLocks noGrp="1"/>
          </p:cNvSpPr>
          <p:nvPr>
            <p:ph type="title"/>
          </p:nvPr>
        </p:nvSpPr>
        <p:spPr>
          <a:xfrm>
            <a:off x="838200" y="4371612"/>
            <a:ext cx="10515600" cy="1792403"/>
          </a:xfrm>
          <a:prstGeom prst="rect">
            <a:avLst/>
          </a:prstGeom>
        </p:spPr>
        <p:txBody>
          <a:bodyPr/>
          <a:lstStyle>
            <a:lvl1pPr>
              <a:defRPr baseline="0"/>
            </a:lvl1pPr>
          </a:lstStyle>
          <a:p>
            <a:pPr algn="ctr"/>
            <a:r>
              <a:rPr lang="nb-NO" sz="4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Nord University </a:t>
            </a:r>
            <a:br>
              <a:rPr lang="nb-NO" sz="32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br>
              <a:rPr lang="nb-NO" sz="32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nb-NO"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ETEN </a:t>
            </a:r>
            <a:r>
              <a:rPr lang="nb-NO" sz="24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presentation</a:t>
            </a:r>
            <a:br>
              <a:rPr lang="nb-NO"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GB"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Marina Prilutskaya</a:t>
            </a:r>
            <a:br>
              <a:rPr lang="nb-NO" dirty="0"/>
            </a:br>
            <a:br>
              <a:rPr lang="nb-NO"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br>
              <a:rPr lang="nb-NO" sz="32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br>
              <a:rPr lang="nb-NO" sz="32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endParaRPr lang="nb-NO" sz="3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Bilde 5">
            <a:extLst>
              <a:ext uri="{FF2B5EF4-FFF2-40B4-BE49-F238E27FC236}">
                <a16:creationId xmlns:a16="http://schemas.microsoft.com/office/drawing/2014/main" id="{4DDC275F-F3C7-1342-9EF9-28A1C0F926B7}"/>
              </a:ext>
            </a:extLst>
          </p:cNvPr>
          <p:cNvPicPr>
            <a:picLocks noChangeAspect="1"/>
          </p:cNvPicPr>
          <p:nvPr/>
        </p:nvPicPr>
        <p:blipFill>
          <a:blip r:embed="rId4"/>
          <a:srcRect/>
          <a:stretch/>
        </p:blipFill>
        <p:spPr>
          <a:xfrm>
            <a:off x="475479" y="321366"/>
            <a:ext cx="2918853" cy="2918853"/>
          </a:xfrm>
          <a:prstGeom prst="rect">
            <a:avLst/>
          </a:prstGeom>
        </p:spPr>
      </p:pic>
      <p:pic>
        <p:nvPicPr>
          <p:cNvPr id="2" name="Bilde 1">
            <a:extLst>
              <a:ext uri="{FF2B5EF4-FFF2-40B4-BE49-F238E27FC236}">
                <a16:creationId xmlns:a16="http://schemas.microsoft.com/office/drawing/2014/main" id="{E3E0AA12-101F-CFF8-B4C1-E33792A3521C}"/>
              </a:ext>
            </a:extLst>
          </p:cNvPr>
          <p:cNvPicPr>
            <a:picLocks noChangeAspect="1"/>
          </p:cNvPicPr>
          <p:nvPr/>
        </p:nvPicPr>
        <p:blipFill>
          <a:blip r:embed="rId5"/>
          <a:stretch>
            <a:fillRect/>
          </a:stretch>
        </p:blipFill>
        <p:spPr>
          <a:xfrm>
            <a:off x="8527986" y="5785976"/>
            <a:ext cx="3664014" cy="688908"/>
          </a:xfrm>
          <a:prstGeom prst="rect">
            <a:avLst/>
          </a:prstGeom>
        </p:spPr>
      </p:pic>
    </p:spTree>
    <p:extLst>
      <p:ext uri="{BB962C8B-B14F-4D97-AF65-F5344CB8AC3E}">
        <p14:creationId xmlns:p14="http://schemas.microsoft.com/office/powerpoint/2010/main" val="1627450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kart, skjermbilde, grafisk design&#10;&#10;Automatisk generert beskrivelse">
            <a:extLst>
              <a:ext uri="{FF2B5EF4-FFF2-40B4-BE49-F238E27FC236}">
                <a16:creationId xmlns:a16="http://schemas.microsoft.com/office/drawing/2014/main" id="{1504C2EC-AC9E-7735-08C3-B4BF036965F6}"/>
              </a:ext>
            </a:extLst>
          </p:cNvPr>
          <p:cNvPicPr>
            <a:picLocks noChangeAspect="1"/>
          </p:cNvPicPr>
          <p:nvPr/>
        </p:nvPicPr>
        <p:blipFill>
          <a:blip r:embed="rId2"/>
          <a:stretch>
            <a:fillRect/>
          </a:stretch>
        </p:blipFill>
        <p:spPr>
          <a:xfrm>
            <a:off x="0" y="9571"/>
            <a:ext cx="12192000" cy="6838857"/>
          </a:xfrm>
          <a:prstGeom prst="rect">
            <a:avLst/>
          </a:prstGeom>
        </p:spPr>
      </p:pic>
      <p:sp>
        <p:nvSpPr>
          <p:cNvPr id="4" name="TekstSylinder 3">
            <a:extLst>
              <a:ext uri="{FF2B5EF4-FFF2-40B4-BE49-F238E27FC236}">
                <a16:creationId xmlns:a16="http://schemas.microsoft.com/office/drawing/2014/main" id="{9E2FAA20-92DB-A903-68B9-1445BF2D0E48}"/>
              </a:ext>
            </a:extLst>
          </p:cNvPr>
          <p:cNvSpPr txBox="1"/>
          <p:nvPr/>
        </p:nvSpPr>
        <p:spPr>
          <a:xfrm>
            <a:off x="377083" y="2468779"/>
            <a:ext cx="1817911" cy="8309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800" b="1" i="0" u="none" strike="noStrike" kern="1200" cap="none" spc="0" normalizeH="0" baseline="0" noProof="0" dirty="0">
                <a:ln>
                  <a:noFill/>
                </a:ln>
                <a:solidFill>
                  <a:prstClr val="black"/>
                </a:solidFill>
                <a:effectLst/>
                <a:uLnTx/>
                <a:uFillTx/>
                <a:latin typeface="Calibri" panose="020F0502020204030204"/>
                <a:ea typeface="+mn-ea"/>
                <a:cs typeface="+mn-cs"/>
              </a:rPr>
              <a:t>11.300</a:t>
            </a:r>
            <a:b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S</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tudents</a:t>
            </a:r>
            <a:endParaRPr kumimoji="0" lang="nb-NO" sz="2000" b="0" i="0" u="none" strike="noStrike" kern="1200" cap="none" spc="0" normalizeH="0" baseline="0" noProof="0" dirty="0">
              <a:ln>
                <a:noFill/>
              </a:ln>
              <a:solidFill>
                <a:prstClr val="black"/>
              </a:solidFill>
              <a:effectLst/>
              <a:uLnTx/>
              <a:uFillTx/>
              <a:latin typeface="Calibri"/>
              <a:ea typeface="+mn-ea"/>
              <a:cs typeface="Calibri" panose="020F0502020204030204"/>
            </a:endParaRPr>
          </a:p>
        </p:txBody>
      </p:sp>
      <p:sp>
        <p:nvSpPr>
          <p:cNvPr id="5" name="TekstSylinder 4">
            <a:extLst>
              <a:ext uri="{FF2B5EF4-FFF2-40B4-BE49-F238E27FC236}">
                <a16:creationId xmlns:a16="http://schemas.microsoft.com/office/drawing/2014/main" id="{DB0E2E70-68B5-A84C-3DB4-EE53A546AD9C}"/>
              </a:ext>
            </a:extLst>
          </p:cNvPr>
          <p:cNvSpPr txBox="1"/>
          <p:nvPr/>
        </p:nvSpPr>
        <p:spPr>
          <a:xfrm>
            <a:off x="2439244" y="2468779"/>
            <a:ext cx="1781502" cy="8309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800" b="1" i="0" u="none" strike="noStrike" kern="1200" cap="none" spc="0" normalizeH="0" baseline="0" noProof="0" dirty="0">
                <a:ln>
                  <a:noFill/>
                </a:ln>
                <a:solidFill>
                  <a:prstClr val="black"/>
                </a:solidFill>
                <a:effectLst/>
                <a:uLnTx/>
                <a:uFillTx/>
                <a:latin typeface="Calibri" panose="020F0502020204030204"/>
                <a:ea typeface="+mn-ea"/>
                <a:cs typeface="+mn-cs"/>
              </a:rPr>
              <a:t>1.450</a:t>
            </a:r>
            <a:b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Employees</a:t>
            </a: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p:txBody>
      </p:sp>
      <p:sp>
        <p:nvSpPr>
          <p:cNvPr id="6" name="TekstSylinder 5">
            <a:extLst>
              <a:ext uri="{FF2B5EF4-FFF2-40B4-BE49-F238E27FC236}">
                <a16:creationId xmlns:a16="http://schemas.microsoft.com/office/drawing/2014/main" id="{540B6BB7-F544-6473-C5FC-0433401CA3C8}"/>
              </a:ext>
            </a:extLst>
          </p:cNvPr>
          <p:cNvSpPr txBox="1"/>
          <p:nvPr/>
        </p:nvSpPr>
        <p:spPr>
          <a:xfrm>
            <a:off x="374456" y="4520770"/>
            <a:ext cx="1820538" cy="8309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800" b="1" i="0" u="none" strike="noStrike" kern="1200" cap="none" spc="0" normalizeH="0" baseline="0" noProof="0" dirty="0">
                <a:ln>
                  <a:noFill/>
                </a:ln>
                <a:solidFill>
                  <a:prstClr val="black"/>
                </a:solidFill>
                <a:effectLst/>
                <a:uLnTx/>
                <a:uFillTx/>
                <a:latin typeface="Calibri" panose="020F0502020204030204"/>
                <a:ea typeface="+mn-ea"/>
                <a:cs typeface="+mn-cs"/>
              </a:rPr>
              <a:t>2.080</a:t>
            </a:r>
            <a:b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Candidates</a:t>
            </a:r>
            <a:endParaRPr kumimoji="0" lang="nb-NO" sz="2000" b="0" i="0" u="none" strike="noStrike" kern="1200" cap="none" spc="0" normalizeH="0" baseline="0" noProof="0" dirty="0">
              <a:ln>
                <a:noFill/>
              </a:ln>
              <a:solidFill>
                <a:prstClr val="black"/>
              </a:solidFill>
              <a:effectLst/>
              <a:uLnTx/>
              <a:uFillTx/>
              <a:latin typeface="Calibri"/>
              <a:ea typeface="+mn-ea"/>
              <a:cs typeface="Calibri" panose="020F0502020204030204"/>
            </a:endParaRPr>
          </a:p>
        </p:txBody>
      </p:sp>
      <p:sp>
        <p:nvSpPr>
          <p:cNvPr id="7" name="TekstSylinder 8">
            <a:extLst>
              <a:ext uri="{FF2B5EF4-FFF2-40B4-BE49-F238E27FC236}">
                <a16:creationId xmlns:a16="http://schemas.microsoft.com/office/drawing/2014/main" id="{CF50EAD8-076A-EE1C-C7FB-2D60685D4BEA}"/>
              </a:ext>
            </a:extLst>
          </p:cNvPr>
          <p:cNvSpPr txBox="1"/>
          <p:nvPr/>
        </p:nvSpPr>
        <p:spPr>
          <a:xfrm>
            <a:off x="8441491" y="2081468"/>
            <a:ext cx="1817910"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Calibri"/>
                <a:ea typeface="+mn-ea"/>
                <a:cs typeface="Calibri"/>
              </a:rPr>
              <a:t>47</a:t>
            </a:r>
            <a:r>
              <a:rPr kumimoji="0" lang="nb-NO" sz="1200" b="0" i="0" u="none" strike="noStrike" kern="1200" cap="none" spc="0" normalizeH="0" baseline="0" noProof="0" dirty="0">
                <a:ln>
                  <a:noFill/>
                </a:ln>
                <a:solidFill>
                  <a:prstClr val="black"/>
                </a:solidFill>
                <a:effectLst/>
                <a:uLnTx/>
                <a:uFillTx/>
                <a:latin typeface="Calibri"/>
                <a:ea typeface="+mn-ea"/>
                <a:cs typeface="Calibri"/>
              </a:rPr>
              <a:t> </a:t>
            </a:r>
            <a:br>
              <a:rPr kumimoji="0" lang="nb-NO" sz="1200" b="0" i="0" u="none" strike="noStrike" kern="1200" cap="none" spc="0" normalizeH="0" baseline="0" noProof="0" dirty="0">
                <a:ln>
                  <a:noFill/>
                </a:ln>
                <a:solidFill>
                  <a:prstClr val="black"/>
                </a:solidFill>
                <a:effectLst/>
                <a:uLnTx/>
                <a:uFillTx/>
                <a:latin typeface="Calibri"/>
                <a:ea typeface="+mn-ea"/>
                <a:cs typeface="Calibri"/>
              </a:rPr>
            </a:br>
            <a:r>
              <a:rPr kumimoji="0" lang="nb-NO" sz="1200" b="0" i="0" u="none" strike="noStrike" kern="1200" cap="none" spc="0" normalizeH="0" baseline="0" noProof="0" dirty="0" err="1">
                <a:ln>
                  <a:noFill/>
                </a:ln>
                <a:solidFill>
                  <a:prstClr val="black"/>
                </a:solidFill>
                <a:effectLst/>
                <a:uLnTx/>
                <a:uFillTx/>
                <a:latin typeface="Calibri"/>
                <a:ea typeface="+mn-ea"/>
                <a:cs typeface="Calibri"/>
              </a:rPr>
              <a:t>Bachelor´s</a:t>
            </a:r>
            <a:r>
              <a:rPr kumimoji="0" lang="nb-NO" sz="1200" b="0" i="0" u="none" strike="noStrike" kern="1200" cap="none" spc="0" normalizeH="0" baseline="0" noProof="0" dirty="0">
                <a:ln>
                  <a:noFill/>
                </a:ln>
                <a:solidFill>
                  <a:prstClr val="black"/>
                </a:solidFill>
                <a:effectLst/>
                <a:uLnTx/>
                <a:uFillTx/>
                <a:latin typeface="Calibri"/>
                <a:ea typeface="+mn-ea"/>
                <a:cs typeface="Calibri"/>
              </a:rPr>
              <a:t> </a:t>
            </a:r>
            <a:r>
              <a:rPr kumimoji="0" lang="nb-NO" sz="1200" b="0" i="0" u="none" strike="noStrike" kern="1200" cap="none" spc="0" normalizeH="0" baseline="0" noProof="0" dirty="0" err="1">
                <a:ln>
                  <a:noFill/>
                </a:ln>
                <a:solidFill>
                  <a:prstClr val="black"/>
                </a:solidFill>
                <a:effectLst/>
                <a:uLnTx/>
                <a:uFillTx/>
                <a:latin typeface="Calibri"/>
                <a:ea typeface="+mn-ea"/>
                <a:cs typeface="Calibri"/>
              </a:rPr>
              <a:t>Programmes</a:t>
            </a:r>
            <a:endParaRPr kumimoji="0" lang="nb-NO" sz="12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8" name="TekstSylinder 7">
            <a:extLst>
              <a:ext uri="{FF2B5EF4-FFF2-40B4-BE49-F238E27FC236}">
                <a16:creationId xmlns:a16="http://schemas.microsoft.com/office/drawing/2014/main" id="{2FB82CE3-1A05-C20B-7052-3FD2BF8AA2E3}"/>
              </a:ext>
            </a:extLst>
          </p:cNvPr>
          <p:cNvSpPr txBox="1"/>
          <p:nvPr/>
        </p:nvSpPr>
        <p:spPr>
          <a:xfrm>
            <a:off x="10510750" y="2081468"/>
            <a:ext cx="178150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Calibri"/>
                <a:ea typeface="+mn-ea"/>
                <a:cs typeface="Calibri"/>
              </a:rPr>
              <a:t>35 </a:t>
            </a:r>
            <a:br>
              <a:rPr kumimoji="0" lang="nb-NO" sz="1800" b="0" i="0" u="none" strike="noStrike" kern="1200" cap="none" spc="0" normalizeH="0" baseline="0" noProof="0" dirty="0">
                <a:ln>
                  <a:noFill/>
                </a:ln>
                <a:solidFill>
                  <a:prstClr val="black"/>
                </a:solidFill>
                <a:effectLst/>
                <a:uLnTx/>
                <a:uFillTx/>
                <a:latin typeface="Calibri"/>
                <a:ea typeface="+mn-ea"/>
                <a:cs typeface="Calibri"/>
              </a:rPr>
            </a:br>
            <a:r>
              <a:rPr kumimoji="0" lang="nb-NO" sz="1200" b="0" i="0" u="none" strike="noStrike" kern="1200" cap="none" spc="0" normalizeH="0" baseline="0" noProof="0" dirty="0" err="1">
                <a:ln>
                  <a:noFill/>
                </a:ln>
                <a:solidFill>
                  <a:prstClr val="black"/>
                </a:solidFill>
                <a:effectLst/>
                <a:uLnTx/>
                <a:uFillTx/>
                <a:latin typeface="Calibri"/>
                <a:ea typeface="+mn-ea"/>
                <a:cs typeface="Calibri"/>
              </a:rPr>
              <a:t>Master´s</a:t>
            </a:r>
            <a:r>
              <a:rPr kumimoji="0" lang="nb-NO" sz="1200" b="0" i="0" u="none" strike="noStrike" kern="1200" cap="none" spc="0" normalizeH="0" baseline="0" noProof="0" dirty="0">
                <a:ln>
                  <a:noFill/>
                </a:ln>
                <a:solidFill>
                  <a:prstClr val="black"/>
                </a:solidFill>
                <a:effectLst/>
                <a:uLnTx/>
                <a:uFillTx/>
                <a:latin typeface="Calibri"/>
                <a:ea typeface="+mn-ea"/>
                <a:cs typeface="Calibri"/>
              </a:rPr>
              <a:t> </a:t>
            </a:r>
            <a:r>
              <a:rPr kumimoji="0" lang="nb-NO" sz="1200" b="0" i="0" u="none" strike="noStrike" kern="1200" cap="none" spc="0" normalizeH="0" baseline="0" noProof="0" dirty="0" err="1">
                <a:ln>
                  <a:noFill/>
                </a:ln>
                <a:solidFill>
                  <a:prstClr val="black"/>
                </a:solidFill>
                <a:effectLst/>
                <a:uLnTx/>
                <a:uFillTx/>
                <a:latin typeface="Calibri"/>
                <a:ea typeface="+mn-ea"/>
                <a:cs typeface="Calibri"/>
              </a:rPr>
              <a:t>Programmes</a:t>
            </a:r>
            <a:endParaRPr kumimoji="0" lang="nb-NO" sz="1200" b="0" i="0" u="none" strike="noStrike" kern="1200" cap="none" spc="0" normalizeH="0" baseline="0" noProof="0" dirty="0">
              <a:ln>
                <a:noFill/>
              </a:ln>
              <a:solidFill>
                <a:prstClr val="black"/>
              </a:solidFill>
              <a:effectLst/>
              <a:uLnTx/>
              <a:uFillTx/>
              <a:latin typeface="Calibri"/>
              <a:ea typeface="+mn-ea"/>
              <a:cs typeface="Calibri"/>
            </a:endParaRPr>
          </a:p>
        </p:txBody>
      </p:sp>
    </p:spTree>
    <p:extLst>
      <p:ext uri="{BB962C8B-B14F-4D97-AF65-F5344CB8AC3E}">
        <p14:creationId xmlns:p14="http://schemas.microsoft.com/office/powerpoint/2010/main" val="1018314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7778D-22A3-02A5-2009-513B3D1FDD94}"/>
            </a:ext>
          </a:extLst>
        </p:cNvPr>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C45F045D-84D9-D3D3-7D26-1D274D34BDB8}"/>
              </a:ext>
            </a:extLst>
          </p:cNvPr>
          <p:cNvSpPr>
            <a:spLocks noGrp="1"/>
          </p:cNvSpPr>
          <p:nvPr>
            <p:ph idx="1"/>
          </p:nvPr>
        </p:nvSpPr>
        <p:spPr>
          <a:xfrm>
            <a:off x="609600" y="344557"/>
            <a:ext cx="11277600" cy="4991689"/>
          </a:xfrm>
        </p:spPr>
        <p:txBody>
          <a:bodyPr/>
          <a:lstStyle/>
          <a:p>
            <a:pPr marL="0" indent="0" algn="ctr">
              <a:buNone/>
            </a:pPr>
            <a:r>
              <a:rPr lang="en-US" sz="3600" b="1" dirty="0"/>
              <a:t>NORD UNIVERSITY</a:t>
            </a:r>
          </a:p>
          <a:p>
            <a:pPr marL="0" indent="0">
              <a:buNone/>
            </a:pPr>
            <a:r>
              <a:rPr lang="en-US" dirty="0"/>
              <a:t>Through research, education and social engagement, Nord University contributes to the creation of a sustainable future.</a:t>
            </a:r>
          </a:p>
          <a:p>
            <a:pPr marL="0" indent="0">
              <a:buNone/>
            </a:pPr>
            <a:r>
              <a:rPr lang="en-US" dirty="0"/>
              <a:t>In cooperation with society, business and industry in Northern and Central Norway, our 11,500 students and 1,450 staff promote innovative solutions and knowledge-based practice, both locally and internationally.</a:t>
            </a:r>
          </a:p>
          <a:p>
            <a:pPr marL="0" indent="0">
              <a:buNone/>
            </a:pPr>
            <a:endParaRPr lang="en-US" dirty="0"/>
          </a:p>
          <a:p>
            <a:pPr marL="0" indent="0">
              <a:buNone/>
            </a:pPr>
            <a:r>
              <a:rPr lang="en-US" dirty="0"/>
              <a:t>Nord University has four strategic focus areas: blue and green growth, sustainable innovation and entrepreneurship, societal security, and health, </a:t>
            </a:r>
            <a:r>
              <a:rPr lang="en-US" u="sng" dirty="0"/>
              <a:t>welfare and education.</a:t>
            </a:r>
          </a:p>
          <a:p>
            <a:pPr marL="0" indent="0">
              <a:buNone/>
            </a:pPr>
            <a:r>
              <a:rPr lang="nb-NO" u="sng" dirty="0">
                <a:hlinkClick r:id="rId3"/>
              </a:rPr>
              <a:t>https://vimeo.com/1019712386/34a3125d6f</a:t>
            </a:r>
            <a:r>
              <a:rPr lang="nb-NO" u="sng" dirty="0"/>
              <a:t> </a:t>
            </a:r>
          </a:p>
        </p:txBody>
      </p:sp>
    </p:spTree>
    <p:extLst>
      <p:ext uri="{BB962C8B-B14F-4D97-AF65-F5344CB8AC3E}">
        <p14:creationId xmlns:p14="http://schemas.microsoft.com/office/powerpoint/2010/main" val="3046591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1000"/>
            <a:lum/>
          </a:blip>
          <a:srcRect/>
          <a:stretch>
            <a:fillRect/>
          </a:stretch>
        </a:blipFill>
        <a:effectLst/>
      </p:bgPr>
    </p:bg>
    <p:spTree>
      <p:nvGrpSpPr>
        <p:cNvPr id="1" name=""/>
        <p:cNvGrpSpPr/>
        <p:nvPr/>
      </p:nvGrpSpPr>
      <p:grpSpPr>
        <a:xfrm>
          <a:off x="0" y="0"/>
          <a:ext cx="0" cy="0"/>
          <a:chOff x="0" y="0"/>
          <a:chExt cx="0" cy="0"/>
        </a:xfrm>
      </p:grpSpPr>
      <p:sp>
        <p:nvSpPr>
          <p:cNvPr id="4" name="Tittel 6"/>
          <p:cNvSpPr>
            <a:spLocks noGrp="1"/>
          </p:cNvSpPr>
          <p:nvPr>
            <p:ph type="title"/>
          </p:nvPr>
        </p:nvSpPr>
        <p:spPr>
          <a:xfrm>
            <a:off x="633425" y="4471673"/>
            <a:ext cx="11245992" cy="642265"/>
          </a:xfrm>
          <a:prstGeom prst="rect">
            <a:avLst/>
          </a:prstGeom>
        </p:spPr>
        <p:txBody>
          <a:bodyPr>
            <a:normAutofit/>
          </a:bodyPr>
          <a:lstStyle>
            <a:lvl1pPr>
              <a:defRPr baseline="0"/>
            </a:lvl1pPr>
          </a:lstStyle>
          <a:p>
            <a:r>
              <a:rPr lang="en-GB" b="1" i="0" dirty="0">
                <a:solidFill>
                  <a:srgbClr val="333333"/>
                </a:solidFill>
                <a:effectLst/>
                <a:latin typeface="Arial" panose="020B0604020202020204" pitchFamily="34" charset="0"/>
              </a:rPr>
              <a:t>Faculty for Education, Arts and Culture (FLU)</a:t>
            </a:r>
            <a:endParaRPr lang="nb-NO" b="1" dirty="0">
              <a:latin typeface="+mn-lt"/>
            </a:endParaRPr>
          </a:p>
        </p:txBody>
      </p:sp>
      <p:pic>
        <p:nvPicPr>
          <p:cNvPr id="2" name="Picture 1" descr="A group of people in a room&#10;&#10;Description automatically generated">
            <a:extLst>
              <a:ext uri="{FF2B5EF4-FFF2-40B4-BE49-F238E27FC236}">
                <a16:creationId xmlns:a16="http://schemas.microsoft.com/office/drawing/2014/main" id="{10B8F52F-CDA9-76B3-A428-B81033245AE8}"/>
              </a:ext>
            </a:extLst>
          </p:cNvPr>
          <p:cNvPicPr>
            <a:picLocks noChangeAspect="1"/>
          </p:cNvPicPr>
          <p:nvPr/>
        </p:nvPicPr>
        <p:blipFill>
          <a:blip r:embed="rId4"/>
          <a:stretch>
            <a:fillRect/>
          </a:stretch>
        </p:blipFill>
        <p:spPr>
          <a:xfrm>
            <a:off x="22746" y="-23231"/>
            <a:ext cx="3510236" cy="4085565"/>
          </a:xfrm>
          <a:prstGeom prst="rect">
            <a:avLst/>
          </a:prstGeom>
        </p:spPr>
      </p:pic>
      <p:pic>
        <p:nvPicPr>
          <p:cNvPr id="3" name="Picture 2" descr="A group of people standing next to each other&#10;&#10;Description automatically generated">
            <a:extLst>
              <a:ext uri="{FF2B5EF4-FFF2-40B4-BE49-F238E27FC236}">
                <a16:creationId xmlns:a16="http://schemas.microsoft.com/office/drawing/2014/main" id="{22DE1DE7-3C25-E141-C43F-175A06BA07FE}"/>
              </a:ext>
            </a:extLst>
          </p:cNvPr>
          <p:cNvPicPr>
            <a:picLocks noChangeAspect="1"/>
          </p:cNvPicPr>
          <p:nvPr/>
        </p:nvPicPr>
        <p:blipFill rotWithShape="1">
          <a:blip r:embed="rId5"/>
          <a:srcRect r="-1268" b="3342"/>
          <a:stretch/>
        </p:blipFill>
        <p:spPr>
          <a:xfrm>
            <a:off x="4270290" y="-23232"/>
            <a:ext cx="3651420" cy="4085566"/>
          </a:xfrm>
          <a:prstGeom prst="rect">
            <a:avLst/>
          </a:prstGeom>
        </p:spPr>
      </p:pic>
      <p:pic>
        <p:nvPicPr>
          <p:cNvPr id="5" name="Picture 4" descr="A group of people around a table&#10;&#10;Description automatically generated">
            <a:extLst>
              <a:ext uri="{FF2B5EF4-FFF2-40B4-BE49-F238E27FC236}">
                <a16:creationId xmlns:a16="http://schemas.microsoft.com/office/drawing/2014/main" id="{0B02EA3D-99B3-EDCF-08A6-73DB5187E587}"/>
              </a:ext>
            </a:extLst>
          </p:cNvPr>
          <p:cNvPicPr>
            <a:picLocks noChangeAspect="1"/>
          </p:cNvPicPr>
          <p:nvPr/>
        </p:nvPicPr>
        <p:blipFill rotWithShape="1">
          <a:blip r:embed="rId6"/>
          <a:srcRect b="12050"/>
          <a:stretch/>
        </p:blipFill>
        <p:spPr>
          <a:xfrm>
            <a:off x="8517834" y="-560163"/>
            <a:ext cx="3651420" cy="4622497"/>
          </a:xfrm>
          <a:prstGeom prst="rect">
            <a:avLst/>
          </a:prstGeom>
        </p:spPr>
      </p:pic>
    </p:spTree>
    <p:extLst>
      <p:ext uri="{BB962C8B-B14F-4D97-AF65-F5344CB8AC3E}">
        <p14:creationId xmlns:p14="http://schemas.microsoft.com/office/powerpoint/2010/main" val="1482356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830BADB-17BA-A271-17D8-C3CD73C7EB12}"/>
              </a:ext>
            </a:extLst>
          </p:cNvPr>
          <p:cNvPicPr>
            <a:picLocks noGrp="1" noChangeAspect="1"/>
          </p:cNvPicPr>
          <p:nvPr>
            <p:ph idx="1"/>
          </p:nvPr>
        </p:nvPicPr>
        <p:blipFill rotWithShape="1">
          <a:blip r:embed="rId3"/>
          <a:srcRect t="3268"/>
          <a:stretch/>
        </p:blipFill>
        <p:spPr>
          <a:xfrm>
            <a:off x="2064092" y="105099"/>
            <a:ext cx="8063816" cy="6647802"/>
          </a:xfrm>
        </p:spPr>
      </p:pic>
    </p:spTree>
    <p:extLst>
      <p:ext uri="{BB962C8B-B14F-4D97-AF65-F5344CB8AC3E}">
        <p14:creationId xmlns:p14="http://schemas.microsoft.com/office/powerpoint/2010/main" val="842534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6B50E463-43A8-6F47-7811-461396C639E1}"/>
              </a:ext>
            </a:extLst>
          </p:cNvPr>
          <p:cNvPicPr>
            <a:picLocks noGrp="1" noChangeAspect="1"/>
          </p:cNvPicPr>
          <p:nvPr>
            <p:ph idx="1"/>
          </p:nvPr>
        </p:nvPicPr>
        <p:blipFill>
          <a:blip r:embed="rId3"/>
          <a:stretch>
            <a:fillRect/>
          </a:stretch>
        </p:blipFill>
        <p:spPr>
          <a:xfrm>
            <a:off x="-13091" y="1539257"/>
            <a:ext cx="12218182" cy="4195630"/>
          </a:xfrm>
        </p:spPr>
      </p:pic>
    </p:spTree>
    <p:extLst>
      <p:ext uri="{BB962C8B-B14F-4D97-AF65-F5344CB8AC3E}">
        <p14:creationId xmlns:p14="http://schemas.microsoft.com/office/powerpoint/2010/main" val="1846950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454F-C5F6-A455-F488-3E0E6C5C3892}"/>
              </a:ext>
            </a:extLst>
          </p:cNvPr>
          <p:cNvSpPr>
            <a:spLocks noGrp="1"/>
          </p:cNvSpPr>
          <p:nvPr>
            <p:ph type="title"/>
          </p:nvPr>
        </p:nvSpPr>
        <p:spPr/>
        <p:txBody>
          <a:bodyPr/>
          <a:lstStyle/>
          <a:p>
            <a:r>
              <a:rPr lang="en-NO" sz="4400" dirty="0"/>
              <a:t>How we see ourselves as a faculty…</a:t>
            </a:r>
            <a:br>
              <a:rPr lang="en-NO" sz="4400" dirty="0"/>
            </a:br>
            <a:endParaRPr lang="en-NO" dirty="0"/>
          </a:p>
        </p:txBody>
      </p:sp>
      <p:sp>
        <p:nvSpPr>
          <p:cNvPr id="3" name="Content Placeholder 2">
            <a:extLst>
              <a:ext uri="{FF2B5EF4-FFF2-40B4-BE49-F238E27FC236}">
                <a16:creationId xmlns:a16="http://schemas.microsoft.com/office/drawing/2014/main" id="{81B1B178-5516-BFFE-EB8E-34FBFE4B310C}"/>
              </a:ext>
            </a:extLst>
          </p:cNvPr>
          <p:cNvSpPr>
            <a:spLocks noGrp="1"/>
          </p:cNvSpPr>
          <p:nvPr>
            <p:ph idx="1"/>
          </p:nvPr>
        </p:nvSpPr>
        <p:spPr>
          <a:xfrm>
            <a:off x="838200" y="1507958"/>
            <a:ext cx="9990221" cy="2310063"/>
          </a:xfrm>
        </p:spPr>
        <p:txBody>
          <a:bodyPr/>
          <a:lstStyle/>
          <a:p>
            <a:pPr marL="0" indent="0">
              <a:buNone/>
            </a:pPr>
            <a:endParaRPr lang="en-NO" sz="1600" dirty="0"/>
          </a:p>
          <a:p>
            <a:r>
              <a:rPr lang="en-GB" sz="2000" dirty="0"/>
              <a:t>Small but energetic</a:t>
            </a:r>
          </a:p>
          <a:p>
            <a:r>
              <a:rPr lang="en-GB" sz="2000" dirty="0"/>
              <a:t>Delivering high quality education and research</a:t>
            </a:r>
          </a:p>
          <a:p>
            <a:r>
              <a:rPr lang="en-GB" sz="2000" dirty="0"/>
              <a:t>Local connections and global networks</a:t>
            </a:r>
          </a:p>
          <a:p>
            <a:r>
              <a:rPr lang="en-GB" sz="2000" dirty="0"/>
              <a:t>Active and in step with the times</a:t>
            </a:r>
            <a:endParaRPr lang="en-NO" sz="2000" dirty="0"/>
          </a:p>
        </p:txBody>
      </p:sp>
      <p:pic>
        <p:nvPicPr>
          <p:cNvPr id="6" name="Picture 5">
            <a:extLst>
              <a:ext uri="{FF2B5EF4-FFF2-40B4-BE49-F238E27FC236}">
                <a16:creationId xmlns:a16="http://schemas.microsoft.com/office/drawing/2014/main" id="{240F5B02-CF28-B1FA-739A-0C2B9B2ACBAE}"/>
              </a:ext>
            </a:extLst>
          </p:cNvPr>
          <p:cNvPicPr>
            <a:picLocks noChangeAspect="1"/>
          </p:cNvPicPr>
          <p:nvPr/>
        </p:nvPicPr>
        <p:blipFill>
          <a:blip r:embed="rId3"/>
          <a:stretch>
            <a:fillRect/>
          </a:stretch>
        </p:blipFill>
        <p:spPr>
          <a:xfrm>
            <a:off x="1597173" y="4077286"/>
            <a:ext cx="8997654" cy="2737518"/>
          </a:xfrm>
          <a:prstGeom prst="rect">
            <a:avLst/>
          </a:prstGeom>
        </p:spPr>
      </p:pic>
    </p:spTree>
    <p:extLst>
      <p:ext uri="{BB962C8B-B14F-4D97-AF65-F5344CB8AC3E}">
        <p14:creationId xmlns:p14="http://schemas.microsoft.com/office/powerpoint/2010/main" val="2740970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F35F0E6-5942-3EC8-5BCD-90FFC671882D}"/>
              </a:ext>
            </a:extLst>
          </p:cNvPr>
          <p:cNvPicPr>
            <a:picLocks noGrp="1" noChangeAspect="1"/>
          </p:cNvPicPr>
          <p:nvPr>
            <p:ph idx="1"/>
          </p:nvPr>
        </p:nvPicPr>
        <p:blipFill>
          <a:blip r:embed="rId3"/>
          <a:stretch>
            <a:fillRect/>
          </a:stretch>
        </p:blipFill>
        <p:spPr>
          <a:xfrm>
            <a:off x="0" y="921624"/>
            <a:ext cx="6540500" cy="1371600"/>
          </a:xfrm>
        </p:spPr>
      </p:pic>
      <p:pic>
        <p:nvPicPr>
          <p:cNvPr id="12" name="Picture 11">
            <a:extLst>
              <a:ext uri="{FF2B5EF4-FFF2-40B4-BE49-F238E27FC236}">
                <a16:creationId xmlns:a16="http://schemas.microsoft.com/office/drawing/2014/main" id="{8135B1A2-38BA-FE89-9814-8444C8E27D5A}"/>
              </a:ext>
            </a:extLst>
          </p:cNvPr>
          <p:cNvPicPr>
            <a:picLocks noChangeAspect="1"/>
          </p:cNvPicPr>
          <p:nvPr/>
        </p:nvPicPr>
        <p:blipFill>
          <a:blip r:embed="rId4"/>
          <a:stretch>
            <a:fillRect/>
          </a:stretch>
        </p:blipFill>
        <p:spPr>
          <a:xfrm>
            <a:off x="0" y="2358492"/>
            <a:ext cx="3818021" cy="4647563"/>
          </a:xfrm>
          <a:prstGeom prst="rect">
            <a:avLst/>
          </a:prstGeom>
        </p:spPr>
      </p:pic>
      <p:pic>
        <p:nvPicPr>
          <p:cNvPr id="15" name="Picture 14">
            <a:extLst>
              <a:ext uri="{FF2B5EF4-FFF2-40B4-BE49-F238E27FC236}">
                <a16:creationId xmlns:a16="http://schemas.microsoft.com/office/drawing/2014/main" id="{0F885447-42E5-E9E1-A42A-63C25C231FF1}"/>
              </a:ext>
            </a:extLst>
          </p:cNvPr>
          <p:cNvPicPr>
            <a:picLocks noChangeAspect="1"/>
          </p:cNvPicPr>
          <p:nvPr/>
        </p:nvPicPr>
        <p:blipFill>
          <a:blip r:embed="rId4"/>
          <a:stretch>
            <a:fillRect/>
          </a:stretch>
        </p:blipFill>
        <p:spPr>
          <a:xfrm>
            <a:off x="0" y="2304367"/>
            <a:ext cx="3818021" cy="4647563"/>
          </a:xfrm>
          <a:prstGeom prst="rect">
            <a:avLst/>
          </a:prstGeom>
        </p:spPr>
      </p:pic>
      <p:sp>
        <p:nvSpPr>
          <p:cNvPr id="17" name="TextBox 16">
            <a:extLst>
              <a:ext uri="{FF2B5EF4-FFF2-40B4-BE49-F238E27FC236}">
                <a16:creationId xmlns:a16="http://schemas.microsoft.com/office/drawing/2014/main" id="{7A5FF6E8-3BE0-81F6-7749-EDE0DEFDA623}"/>
              </a:ext>
            </a:extLst>
          </p:cNvPr>
          <p:cNvSpPr txBox="1"/>
          <p:nvPr/>
        </p:nvSpPr>
        <p:spPr>
          <a:xfrm>
            <a:off x="5556828" y="3369624"/>
            <a:ext cx="5796972" cy="2554545"/>
          </a:xfrm>
          <a:prstGeom prst="rect">
            <a:avLst/>
          </a:prstGeom>
          <a:noFill/>
        </p:spPr>
        <p:txBody>
          <a:bodyPr wrap="none" rtlCol="0">
            <a:spAutoFit/>
          </a:bodyPr>
          <a:lstStyle/>
          <a:p>
            <a:pPr marL="285750" indent="-285750">
              <a:buFont typeface="Arial" panose="020B0604020202020204" pitchFamily="34" charset="0"/>
              <a:buChar char="•"/>
            </a:pPr>
            <a:r>
              <a:rPr lang="en-NO" sz="4000" dirty="0"/>
              <a:t>Equity, diversity, inclusion</a:t>
            </a:r>
          </a:p>
          <a:p>
            <a:pPr marL="285750" indent="-285750">
              <a:buFont typeface="Arial" panose="020B0604020202020204" pitchFamily="34" charset="0"/>
              <a:buChar char="•"/>
            </a:pPr>
            <a:r>
              <a:rPr lang="en-NO" sz="4000" dirty="0"/>
              <a:t>Education</a:t>
            </a:r>
          </a:p>
          <a:p>
            <a:pPr marL="285750" indent="-285750">
              <a:buFont typeface="Arial" panose="020B0604020202020204" pitchFamily="34" charset="0"/>
              <a:buChar char="•"/>
            </a:pPr>
            <a:r>
              <a:rPr lang="en-GB" sz="4000" dirty="0"/>
              <a:t>R</a:t>
            </a:r>
            <a:r>
              <a:rPr lang="en-NO" sz="4000" dirty="0"/>
              <a:t>esearch</a:t>
            </a:r>
          </a:p>
          <a:p>
            <a:pPr marL="285750" indent="-285750">
              <a:buFont typeface="Arial" panose="020B0604020202020204" pitchFamily="34" charset="0"/>
              <a:buChar char="•"/>
            </a:pPr>
            <a:r>
              <a:rPr lang="en-NO" sz="4000" dirty="0"/>
              <a:t>Internationalization</a:t>
            </a:r>
          </a:p>
        </p:txBody>
      </p:sp>
    </p:spTree>
    <p:extLst>
      <p:ext uri="{BB962C8B-B14F-4D97-AF65-F5344CB8AC3E}">
        <p14:creationId xmlns:p14="http://schemas.microsoft.com/office/powerpoint/2010/main" val="2765779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AAD34-CF40-FFAA-D134-5DA2E2ADE2BC}"/>
              </a:ext>
            </a:extLst>
          </p:cNvPr>
          <p:cNvSpPr>
            <a:spLocks noGrp="1"/>
          </p:cNvSpPr>
          <p:nvPr>
            <p:ph type="title"/>
          </p:nvPr>
        </p:nvSpPr>
        <p:spPr>
          <a:xfrm>
            <a:off x="250210" y="1116792"/>
            <a:ext cx="10515600" cy="1325563"/>
          </a:xfrm>
        </p:spPr>
        <p:txBody>
          <a:bodyPr/>
          <a:lstStyle/>
          <a:p>
            <a:r>
              <a:rPr lang="en-NO" dirty="0"/>
              <a:t>The future of our education portfolio…</a:t>
            </a:r>
          </a:p>
        </p:txBody>
      </p:sp>
      <p:sp>
        <p:nvSpPr>
          <p:cNvPr id="3" name="Content Placeholder 2">
            <a:extLst>
              <a:ext uri="{FF2B5EF4-FFF2-40B4-BE49-F238E27FC236}">
                <a16:creationId xmlns:a16="http://schemas.microsoft.com/office/drawing/2014/main" id="{B7F10A4E-E985-9B65-6087-15AC2DED74E0}"/>
              </a:ext>
            </a:extLst>
          </p:cNvPr>
          <p:cNvSpPr>
            <a:spLocks noGrp="1"/>
          </p:cNvSpPr>
          <p:nvPr>
            <p:ph idx="1"/>
          </p:nvPr>
        </p:nvSpPr>
        <p:spPr>
          <a:xfrm>
            <a:off x="250210" y="2240409"/>
            <a:ext cx="7515365" cy="3381805"/>
          </a:xfrm>
        </p:spPr>
        <p:txBody>
          <a:bodyPr/>
          <a:lstStyle/>
          <a:p>
            <a:r>
              <a:rPr lang="en-GB" dirty="0"/>
              <a:t>A more streamlined and more focused education portfolio </a:t>
            </a:r>
          </a:p>
          <a:p>
            <a:r>
              <a:rPr lang="en-GB" dirty="0"/>
              <a:t>Further flexible programmes </a:t>
            </a:r>
          </a:p>
          <a:p>
            <a:r>
              <a:rPr lang="en-GB" dirty="0"/>
              <a:t>A stronger and more developed online and gathering based education</a:t>
            </a:r>
          </a:p>
          <a:p>
            <a:r>
              <a:rPr lang="en-GB" dirty="0"/>
              <a:t>Lifelong education offerings - micro-courses and more "design / build your own degrees"</a:t>
            </a:r>
          </a:p>
          <a:p>
            <a:r>
              <a:rPr lang="en-GB" dirty="0"/>
              <a:t>Further international offers over time</a:t>
            </a:r>
          </a:p>
          <a:p>
            <a:endParaRPr lang="en-NO" dirty="0"/>
          </a:p>
        </p:txBody>
      </p:sp>
      <p:pic>
        <p:nvPicPr>
          <p:cNvPr id="4" name="Picture 3" descr="A collage of people holding papers&#10;&#10;Description automatically generated">
            <a:extLst>
              <a:ext uri="{FF2B5EF4-FFF2-40B4-BE49-F238E27FC236}">
                <a16:creationId xmlns:a16="http://schemas.microsoft.com/office/drawing/2014/main" id="{2BFB84A5-507F-B8AF-7257-64D30293E036}"/>
              </a:ext>
            </a:extLst>
          </p:cNvPr>
          <p:cNvPicPr>
            <a:picLocks noChangeAspect="1"/>
          </p:cNvPicPr>
          <p:nvPr/>
        </p:nvPicPr>
        <p:blipFill>
          <a:blip r:embed="rId3"/>
          <a:stretch>
            <a:fillRect/>
          </a:stretch>
        </p:blipFill>
        <p:spPr>
          <a:xfrm>
            <a:off x="8015785" y="1779574"/>
            <a:ext cx="4176215" cy="4907492"/>
          </a:xfrm>
          <a:prstGeom prst="rect">
            <a:avLst/>
          </a:prstGeom>
        </p:spPr>
      </p:pic>
    </p:spTree>
    <p:extLst>
      <p:ext uri="{BB962C8B-B14F-4D97-AF65-F5344CB8AC3E}">
        <p14:creationId xmlns:p14="http://schemas.microsoft.com/office/powerpoint/2010/main" val="1992228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C23BF-D38E-6A4C-DDD0-327C1DF2A04B}"/>
              </a:ext>
            </a:extLst>
          </p:cNvPr>
          <p:cNvSpPr>
            <a:spLocks noGrp="1"/>
          </p:cNvSpPr>
          <p:nvPr>
            <p:ph type="title"/>
          </p:nvPr>
        </p:nvSpPr>
        <p:spPr>
          <a:xfrm>
            <a:off x="128337" y="878527"/>
            <a:ext cx="10515600" cy="1325563"/>
          </a:xfrm>
        </p:spPr>
        <p:txBody>
          <a:bodyPr/>
          <a:lstStyle/>
          <a:p>
            <a:r>
              <a:rPr lang="en-NO" dirty="0"/>
              <a:t>The future of our research portfolio…</a:t>
            </a:r>
          </a:p>
        </p:txBody>
      </p:sp>
      <p:sp>
        <p:nvSpPr>
          <p:cNvPr id="3" name="Content Placeholder 2">
            <a:extLst>
              <a:ext uri="{FF2B5EF4-FFF2-40B4-BE49-F238E27FC236}">
                <a16:creationId xmlns:a16="http://schemas.microsoft.com/office/drawing/2014/main" id="{58C4F692-EC2E-CE95-BD1E-EE4961F45BD5}"/>
              </a:ext>
            </a:extLst>
          </p:cNvPr>
          <p:cNvSpPr>
            <a:spLocks noGrp="1"/>
          </p:cNvSpPr>
          <p:nvPr>
            <p:ph idx="1"/>
          </p:nvPr>
        </p:nvSpPr>
        <p:spPr>
          <a:xfrm>
            <a:off x="128337" y="1541309"/>
            <a:ext cx="6194143" cy="3775381"/>
          </a:xfrm>
        </p:spPr>
        <p:txBody>
          <a:bodyPr/>
          <a:lstStyle/>
          <a:p>
            <a:r>
              <a:rPr lang="en-NO" sz="2400" dirty="0"/>
              <a:t>Continue to build our external research funding</a:t>
            </a:r>
          </a:p>
          <a:p>
            <a:r>
              <a:rPr lang="en-NO" sz="2400" dirty="0"/>
              <a:t>Build on sucesses in Horizon Europe</a:t>
            </a:r>
          </a:p>
          <a:p>
            <a:r>
              <a:rPr lang="en-NO" sz="2400" dirty="0"/>
              <a:t>Advance thematic areas such as Sámi and indigenous topics, small and rural education, aesthetic education</a:t>
            </a:r>
          </a:p>
          <a:p>
            <a:r>
              <a:rPr lang="en-NO" sz="2400" dirty="0"/>
              <a:t>Topics such as inclusion, special needs education, arts education (music), sustainability, democracy, health an wellbeing are also significant areas for us</a:t>
            </a:r>
          </a:p>
          <a:p>
            <a:r>
              <a:rPr lang="en-NO" sz="2400" dirty="0"/>
              <a:t>Further development of support for our researchers’ development</a:t>
            </a:r>
          </a:p>
          <a:p>
            <a:r>
              <a:rPr lang="en-NO" sz="2400" dirty="0"/>
              <a:t>Continue to engage glocal synergies in our research</a:t>
            </a:r>
          </a:p>
        </p:txBody>
      </p:sp>
      <p:pic>
        <p:nvPicPr>
          <p:cNvPr id="5" name="Picture 4" descr="A group of people posing for a photo&#10;&#10;Description automatically generated">
            <a:extLst>
              <a:ext uri="{FF2B5EF4-FFF2-40B4-BE49-F238E27FC236}">
                <a16:creationId xmlns:a16="http://schemas.microsoft.com/office/drawing/2014/main" id="{25A0B4C5-8F1B-94DD-AC7D-11A4620B7FBC}"/>
              </a:ext>
            </a:extLst>
          </p:cNvPr>
          <p:cNvPicPr>
            <a:picLocks noChangeAspect="1"/>
          </p:cNvPicPr>
          <p:nvPr/>
        </p:nvPicPr>
        <p:blipFill>
          <a:blip r:embed="rId3"/>
          <a:stretch>
            <a:fillRect/>
          </a:stretch>
        </p:blipFill>
        <p:spPr>
          <a:xfrm>
            <a:off x="6322480" y="1877060"/>
            <a:ext cx="5869520" cy="4980940"/>
          </a:xfrm>
          <a:prstGeom prst="rect">
            <a:avLst/>
          </a:prstGeom>
        </p:spPr>
      </p:pic>
    </p:spTree>
    <p:extLst>
      <p:ext uri="{BB962C8B-B14F-4D97-AF65-F5344CB8AC3E}">
        <p14:creationId xmlns:p14="http://schemas.microsoft.com/office/powerpoint/2010/main" val="3194884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72AD9-4DE4-5B64-9949-2F44228F6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95B9B6-46F8-B384-8132-27514987A941}"/>
              </a:ext>
            </a:extLst>
          </p:cNvPr>
          <p:cNvSpPr>
            <a:spLocks noGrp="1"/>
          </p:cNvSpPr>
          <p:nvPr>
            <p:ph type="title"/>
          </p:nvPr>
        </p:nvSpPr>
        <p:spPr>
          <a:xfrm>
            <a:off x="140752" y="981562"/>
            <a:ext cx="10926446" cy="1325563"/>
          </a:xfrm>
        </p:spPr>
        <p:txBody>
          <a:bodyPr/>
          <a:lstStyle/>
          <a:p>
            <a:r>
              <a:rPr lang="nb-NO" dirty="0"/>
              <a:t>International Student and </a:t>
            </a:r>
            <a:r>
              <a:rPr lang="nb-NO" dirty="0" err="1"/>
              <a:t>Academic</a:t>
            </a:r>
            <a:r>
              <a:rPr lang="nb-NO" dirty="0"/>
              <a:t> Staff  Exchange </a:t>
            </a:r>
            <a:endParaRPr lang="en-NO" dirty="0"/>
          </a:p>
        </p:txBody>
      </p:sp>
      <p:sp>
        <p:nvSpPr>
          <p:cNvPr id="3" name="Content Placeholder 2">
            <a:extLst>
              <a:ext uri="{FF2B5EF4-FFF2-40B4-BE49-F238E27FC236}">
                <a16:creationId xmlns:a16="http://schemas.microsoft.com/office/drawing/2014/main" id="{1D01D31C-E603-824B-EE09-66F2DF73FA3E}"/>
              </a:ext>
            </a:extLst>
          </p:cNvPr>
          <p:cNvSpPr>
            <a:spLocks noGrp="1"/>
          </p:cNvSpPr>
          <p:nvPr>
            <p:ph idx="1"/>
          </p:nvPr>
        </p:nvSpPr>
        <p:spPr>
          <a:xfrm>
            <a:off x="108187" y="2307125"/>
            <a:ext cx="6095999" cy="4916703"/>
          </a:xfrm>
        </p:spPr>
        <p:txBody>
          <a:bodyPr/>
          <a:lstStyle/>
          <a:p>
            <a:endParaRPr lang="en-NO" sz="1400" dirty="0"/>
          </a:p>
          <a:p>
            <a:r>
              <a:rPr lang="nb-NO" dirty="0"/>
              <a:t>SEA-EU</a:t>
            </a:r>
          </a:p>
          <a:p>
            <a:r>
              <a:rPr lang="nb-NO" dirty="0" err="1"/>
              <a:t>Catalogue</a:t>
            </a:r>
            <a:endParaRPr lang="nb-NO" dirty="0"/>
          </a:p>
          <a:p>
            <a:r>
              <a:rPr lang="nb-NO" dirty="0"/>
              <a:t>COIL  </a:t>
            </a:r>
          </a:p>
          <a:p>
            <a:r>
              <a:rPr lang="nb-NO" dirty="0"/>
              <a:t>Erasmus+ KA2 </a:t>
            </a:r>
            <a:r>
              <a:rPr lang="nb-NO" dirty="0" err="1"/>
              <a:t>applications</a:t>
            </a:r>
            <a:r>
              <a:rPr lang="nb-NO" dirty="0"/>
              <a:t> </a:t>
            </a:r>
          </a:p>
          <a:p>
            <a:r>
              <a:rPr lang="nb-NO" dirty="0" err="1"/>
              <a:t>Visiting</a:t>
            </a:r>
            <a:r>
              <a:rPr lang="nb-NO" dirty="0"/>
              <a:t> </a:t>
            </a:r>
            <a:r>
              <a:rPr lang="nb-NO" dirty="0" err="1"/>
              <a:t>scholars</a:t>
            </a:r>
            <a:r>
              <a:rPr lang="nb-NO" dirty="0"/>
              <a:t> …</a:t>
            </a:r>
            <a:endParaRPr lang="en-NO" dirty="0"/>
          </a:p>
        </p:txBody>
      </p:sp>
      <p:pic>
        <p:nvPicPr>
          <p:cNvPr id="5" name="Picture 4" descr="A group of people sitting in a room&#10;&#10;Description automatically generated">
            <a:extLst>
              <a:ext uri="{FF2B5EF4-FFF2-40B4-BE49-F238E27FC236}">
                <a16:creationId xmlns:a16="http://schemas.microsoft.com/office/drawing/2014/main" id="{6B212461-AA0A-A894-6DCD-6D092EEBEA5E}"/>
              </a:ext>
            </a:extLst>
          </p:cNvPr>
          <p:cNvPicPr>
            <a:picLocks noChangeAspect="1"/>
          </p:cNvPicPr>
          <p:nvPr/>
        </p:nvPicPr>
        <p:blipFill rotWithShape="1">
          <a:blip r:embed="rId3"/>
          <a:srcRect t="34392"/>
          <a:stretch/>
        </p:blipFill>
        <p:spPr>
          <a:xfrm>
            <a:off x="6236751" y="3976315"/>
            <a:ext cx="5955249" cy="2812777"/>
          </a:xfrm>
          <a:prstGeom prst="rect">
            <a:avLst/>
          </a:prstGeom>
        </p:spPr>
      </p:pic>
      <p:pic>
        <p:nvPicPr>
          <p:cNvPr id="7" name="Picture 6" descr="A person standing in front of a screen&#10;&#10;Description automatically generated">
            <a:extLst>
              <a:ext uri="{FF2B5EF4-FFF2-40B4-BE49-F238E27FC236}">
                <a16:creationId xmlns:a16="http://schemas.microsoft.com/office/drawing/2014/main" id="{3F50B1A7-EFB7-34F7-8E9F-0EA362E8E699}"/>
              </a:ext>
            </a:extLst>
          </p:cNvPr>
          <p:cNvPicPr>
            <a:picLocks noChangeAspect="1"/>
          </p:cNvPicPr>
          <p:nvPr/>
        </p:nvPicPr>
        <p:blipFill>
          <a:blip r:embed="rId4"/>
          <a:stretch>
            <a:fillRect/>
          </a:stretch>
        </p:blipFill>
        <p:spPr>
          <a:xfrm>
            <a:off x="6301882" y="1738097"/>
            <a:ext cx="5824987" cy="2126675"/>
          </a:xfrm>
          <a:prstGeom prst="rect">
            <a:avLst/>
          </a:prstGeom>
        </p:spPr>
      </p:pic>
      <p:sp>
        <p:nvSpPr>
          <p:cNvPr id="6" name="TekstSylinder 5">
            <a:extLst>
              <a:ext uri="{FF2B5EF4-FFF2-40B4-BE49-F238E27FC236}">
                <a16:creationId xmlns:a16="http://schemas.microsoft.com/office/drawing/2014/main" id="{736E6CCC-A614-10C7-65F3-272F7395E04E}"/>
              </a:ext>
            </a:extLst>
          </p:cNvPr>
          <p:cNvSpPr txBox="1"/>
          <p:nvPr/>
        </p:nvSpPr>
        <p:spPr>
          <a:xfrm>
            <a:off x="140752" y="5402796"/>
            <a:ext cx="6153150" cy="369332"/>
          </a:xfrm>
          <a:prstGeom prst="rect">
            <a:avLst/>
          </a:prstGeom>
          <a:noFill/>
        </p:spPr>
        <p:txBody>
          <a:bodyPr wrap="square">
            <a:spAutoFit/>
          </a:bodyPr>
          <a:lstStyle/>
          <a:p>
            <a:r>
              <a:rPr lang="nb-NO" dirty="0">
                <a:hlinkClick r:id="rId5"/>
              </a:rPr>
              <a:t>https://youtu.be/nPDg5PFjTaY</a:t>
            </a:r>
            <a:r>
              <a:rPr lang="nb-NO" dirty="0"/>
              <a:t> </a:t>
            </a:r>
          </a:p>
        </p:txBody>
      </p:sp>
    </p:spTree>
    <p:extLst>
      <p:ext uri="{BB962C8B-B14F-4D97-AF65-F5344CB8AC3E}">
        <p14:creationId xmlns:p14="http://schemas.microsoft.com/office/powerpoint/2010/main" val="827453079"/>
      </p:ext>
    </p:extLst>
  </p:cSld>
  <p:clrMapOvr>
    <a:masterClrMapping/>
  </p:clrMapOvr>
</p:sld>
</file>

<file path=ppt/theme/theme1.xml><?xml version="1.0" encoding="utf-8"?>
<a:theme xmlns:a="http://schemas.openxmlformats.org/drawingml/2006/main" name="Office-tema">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7" id="{02F463C2-018F-5747-888E-8BA11DA394F7}" vid="{F35F1294-43CE-C847-B572-88DE4D1908F9}"/>
    </a:ext>
  </a:extLst>
</a:theme>
</file>

<file path=ppt/theme/theme2.xml><?xml version="1.0" encoding="utf-8"?>
<a:theme xmlns:a="http://schemas.openxmlformats.org/drawingml/2006/main" name="Egendefinert utforming">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7" id="{02F463C2-018F-5747-888E-8BA11DA394F7}" vid="{808FDCE3-DDC9-1648-BACC-5E493FC27ACA}"/>
    </a:ext>
  </a:extLst>
</a:theme>
</file>

<file path=ppt/theme/theme3.xml><?xml version="1.0" encoding="utf-8"?>
<a:theme xmlns:a="http://schemas.openxmlformats.org/drawingml/2006/main" name="1_Egendefinert utforming">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7" id="{02F463C2-018F-5747-888E-8BA11DA394F7}" vid="{20721844-D8F0-6F43-B565-ECE0C223CED9}"/>
    </a:ext>
  </a:extLst>
</a:theme>
</file>

<file path=ppt/theme/theme4.xml><?xml version="1.0" encoding="utf-8"?>
<a:theme xmlns:a="http://schemas.openxmlformats.org/drawingml/2006/main" name="1_Office-tema">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 styret kompetanseplan" id="{40FEEFE3-9B75-4015-846D-9F841EA93CD3}" vid="{FE027B35-09F2-47DB-B5B9-6901B7D9B66E}"/>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4888568379483D4E867A0C63E0CDC9CF" ma:contentTypeVersion="5" ma:contentTypeDescription="Opprett et nytt dokument." ma:contentTypeScope="" ma:versionID="81bfdb36a631bccc56ce55c18219a233">
  <xsd:schema xmlns:xsd="http://www.w3.org/2001/XMLSchema" xmlns:xs="http://www.w3.org/2001/XMLSchema" xmlns:p="http://schemas.microsoft.com/office/2006/metadata/properties" xmlns:ns1="http://schemas.microsoft.com/sharepoint/v3" xmlns:ns2="73051fd9-4e97-408e-94f7-903861a0153e" xmlns:ns3="670a983f-6274-4e01-8b63-bca2ad59aaaa" targetNamespace="http://schemas.microsoft.com/office/2006/metadata/properties" ma:root="true" ma:fieldsID="a2ba9883f19bca1281b94d472d15b7e1" ns1:_="" ns2:_="" ns3:_="">
    <xsd:import namespace="http://schemas.microsoft.com/sharepoint/v3"/>
    <xsd:import namespace="73051fd9-4e97-408e-94f7-903861a0153e"/>
    <xsd:import namespace="670a983f-6274-4e01-8b63-bca2ad59aaaa"/>
    <xsd:element name="properties">
      <xsd:complexType>
        <xsd:sequence>
          <xsd:element name="documentManagement">
            <xsd:complexType>
              <xsd:all>
                <xsd:element ref="ns1:PublishingStartDate" minOccurs="0"/>
                <xsd:element ref="ns1:PublishingExpirationDate" minOccurs="0"/>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Planlagt startdato" ma:description="Planlagt startdato er en områdekolonne som opprettes av publiseringsfunksjonen. Den brukes til å angi dato og klokkeslett for når denne siden vises for første gang for besøkende på området." ma:hidden="true" ma:internalName="PublishingStartDate">
      <xsd:simpleType>
        <xsd:restriction base="dms:Unknown"/>
      </xsd:simpleType>
    </xsd:element>
    <xsd:element name="PublishingExpirationDate" ma:index="9" nillable="true" ma:displayName="Planlagt utløpsdato" ma:description="Planlagt sluttdato er en områdekolonne som opprettes av publiseringsfunksjonen. Den brukes til å angi dato og klokkeslett for når denne siden ikke lenger vises for besøkende på området."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3051fd9-4e97-408e-94f7-903861a0153e" elementFormDefault="qualified">
    <xsd:import namespace="http://schemas.microsoft.com/office/2006/documentManagement/types"/>
    <xsd:import namespace="http://schemas.microsoft.com/office/infopath/2007/PartnerControls"/>
    <xsd:element name="SharedWithUsers" ma:index="10"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70a983f-6274-4e01-8b63-bca2ad59aaaa"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A85F210-12C0-4B03-9791-B4E632712E0C}">
  <ds:schemaRefs>
    <ds:schemaRef ds:uri="73051fd9-4e97-408e-94f7-903861a0153e"/>
    <ds:schemaRef ds:uri="http://purl.org/dc/dcmitype/"/>
    <ds:schemaRef ds:uri="http://schemas.openxmlformats.org/package/2006/metadata/core-properties"/>
    <ds:schemaRef ds:uri="http://purl.org/dc/terms/"/>
    <ds:schemaRef ds:uri="http://schemas.microsoft.com/office/2006/metadata/properties"/>
    <ds:schemaRef ds:uri="http://purl.org/dc/elements/1.1/"/>
    <ds:schemaRef ds:uri="http://www.w3.org/XML/1998/namespace"/>
    <ds:schemaRef ds:uri="http://schemas.microsoft.com/sharepoint/v3"/>
    <ds:schemaRef ds:uri="http://schemas.microsoft.com/office/2006/documentManagement/types"/>
    <ds:schemaRef ds:uri="http://schemas.microsoft.com/office/infopath/2007/PartnerControls"/>
    <ds:schemaRef ds:uri="670a983f-6274-4e01-8b63-bca2ad59aaaa"/>
  </ds:schemaRefs>
</ds:datastoreItem>
</file>

<file path=customXml/itemProps2.xml><?xml version="1.0" encoding="utf-8"?>
<ds:datastoreItem xmlns:ds="http://schemas.openxmlformats.org/officeDocument/2006/customXml" ds:itemID="{AABDF352-628A-4F1E-99E8-92D275EBBBD9}">
  <ds:schemaRefs>
    <ds:schemaRef ds:uri="http://schemas.microsoft.com/sharepoint/v3/contenttype/forms"/>
  </ds:schemaRefs>
</ds:datastoreItem>
</file>

<file path=customXml/itemProps3.xml><?xml version="1.0" encoding="utf-8"?>
<ds:datastoreItem xmlns:ds="http://schemas.openxmlformats.org/officeDocument/2006/customXml" ds:itemID="{44D9F57C-41E1-42B2-8559-05D4C28A2E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3051fd9-4e97-408e-94f7-903861a0153e"/>
    <ds:schemaRef ds:uri="670a983f-6274-4e01-8b63-bca2ad59aa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ed13d9f-21df-485d-909a-231f3c6d16f0}" enabled="0" method="" siteId="{fed13d9f-21df-485d-909a-231f3c6d16f0}" removed="1"/>
</clbl:labelList>
</file>

<file path=docProps/app.xml><?xml version="1.0" encoding="utf-8"?>
<Properties xmlns="http://schemas.openxmlformats.org/officeDocument/2006/extended-properties" xmlns:vt="http://schemas.openxmlformats.org/officeDocument/2006/docPropsVTypes">
  <Template>Office-tema</Template>
  <TotalTime>4261</TotalTime>
  <Words>855</Words>
  <Application>Microsoft Office PowerPoint</Application>
  <PresentationFormat>Widescreen</PresentationFormat>
  <Paragraphs>88</Paragraphs>
  <Slides>11</Slides>
  <Notes>10</Notes>
  <HiddenSlides>0</HiddenSlides>
  <MMClips>0</MMClips>
  <ScaleCrop>false</ScaleCrop>
  <HeadingPairs>
    <vt:vector size="6" baseType="variant">
      <vt:variant>
        <vt:lpstr>Brukte skrifter</vt:lpstr>
      </vt:variant>
      <vt:variant>
        <vt:i4>4</vt:i4>
      </vt:variant>
      <vt:variant>
        <vt:lpstr>Tema</vt:lpstr>
      </vt:variant>
      <vt:variant>
        <vt:i4>4</vt:i4>
      </vt:variant>
      <vt:variant>
        <vt:lpstr>Lysbildetitler</vt:lpstr>
      </vt:variant>
      <vt:variant>
        <vt:i4>11</vt:i4>
      </vt:variant>
    </vt:vector>
  </HeadingPairs>
  <TitlesOfParts>
    <vt:vector size="19" baseType="lpstr">
      <vt:lpstr>Arial</vt:lpstr>
      <vt:lpstr>Calibri</vt:lpstr>
      <vt:lpstr>Calibri Light</vt:lpstr>
      <vt:lpstr>Open Sans</vt:lpstr>
      <vt:lpstr>Office-tema</vt:lpstr>
      <vt:lpstr>Egendefinert utforming</vt:lpstr>
      <vt:lpstr>1_Egendefinert utforming</vt:lpstr>
      <vt:lpstr>1_Office-tema</vt:lpstr>
      <vt:lpstr>Nord University   ETEN presentation Marina Prilutskaya    </vt:lpstr>
      <vt:lpstr>PowerPoint-presentasjon</vt:lpstr>
      <vt:lpstr>PowerPoint-presentasjon</vt:lpstr>
      <vt:lpstr>Faculty for Education, Arts and Culture (FLU)</vt:lpstr>
      <vt:lpstr>PowerPoint-presentasjon</vt:lpstr>
      <vt:lpstr>PowerPoint-presentasjon</vt:lpstr>
      <vt:lpstr>How we see ourselves as a faculty… </vt:lpstr>
      <vt:lpstr>PowerPoint-presentasjon</vt:lpstr>
      <vt:lpstr>The future of our education portfolio…</vt:lpstr>
      <vt:lpstr>The future of our research portfolio…</vt:lpstr>
      <vt:lpstr>International Student and Academic Staff  Exchange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Wenche Rønning</dc:creator>
  <cp:lastModifiedBy>Marina Yurievna Prilutskaya</cp:lastModifiedBy>
  <cp:revision>34</cp:revision>
  <dcterms:created xsi:type="dcterms:W3CDTF">2022-12-05T10:58:23Z</dcterms:created>
  <dcterms:modified xsi:type="dcterms:W3CDTF">2025-05-01T09:06:32Z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0x0101004888568379483D4E867A0C63E0CDC9CF</vt:lpwstr>
  </property>
  <property fmtid="{D5CDD505-2E9C-101B-9397-08002B2CF9AE}" pid="3" name="Order">
    <vt:r8>179165400</vt:r8>
  </property>
  <property fmtid="{D5CDD505-2E9C-101B-9397-08002B2CF9AE}" pid="4" name="_dlc_DocIdItemGuid">
    <vt:lpwstr>f03ac89a-2755-5e13-a8df-ad59ebe3bfc0</vt:lpwstr>
  </property>
</Properties>
</file>