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18"/>
  </p:notesMasterIdLst>
  <p:sldIdLst>
    <p:sldId id="256" r:id="rId2"/>
    <p:sldId id="259" r:id="rId3"/>
    <p:sldId id="258" r:id="rId4"/>
    <p:sldId id="280" r:id="rId5"/>
    <p:sldId id="260" r:id="rId6"/>
    <p:sldId id="261" r:id="rId7"/>
    <p:sldId id="262" r:id="rId8"/>
    <p:sldId id="263" r:id="rId9"/>
    <p:sldId id="279" r:id="rId10"/>
    <p:sldId id="278" r:id="rId11"/>
    <p:sldId id="277" r:id="rId12"/>
    <p:sldId id="264" r:id="rId13"/>
    <p:sldId id="265" r:id="rId14"/>
    <p:sldId id="276" r:id="rId15"/>
    <p:sldId id="266" r:id="rId16"/>
    <p:sldId id="281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30" autoAdjust="0"/>
    <p:restoredTop sz="86787" autoAdjust="0"/>
  </p:normalViewPr>
  <p:slideViewPr>
    <p:cSldViewPr snapToGrid="0" snapToObjects="1">
      <p:cViewPr varScale="1">
        <p:scale>
          <a:sx n="76" d="100"/>
          <a:sy n="76" d="100"/>
        </p:scale>
        <p:origin x="309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066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en-001" dirty="0"/>
          </a:p>
        </p:txBody>
      </p:sp>
    </p:spTree>
    <p:extLst>
      <p:ext uri="{BB962C8B-B14F-4D97-AF65-F5344CB8AC3E}">
        <p14:creationId xmlns:p14="http://schemas.microsoft.com/office/powerpoint/2010/main" val="3602538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815312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5597"/>
          </a:solidFill>
          <a:ln w="12700">
            <a:solidFill>
              <a:srgbClr val="2F559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D9E2F3"/>
          </a:solidFill>
          <a:ln w="12700">
            <a:solidFill>
              <a:srgbClr val="D9E2F3"/>
            </a:solidFill>
            <a:prstDash val="solid"/>
          </a:ln>
        </p:spPr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97C46B0-A382-42F3-AAE4-23E2389EC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0161"/>
          </a:xfrm>
        </p:spPr>
        <p:txBody>
          <a:bodyPr/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00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CE79B0A-1554-4970-8674-F800C644B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9954"/>
            <a:ext cx="10515600" cy="43513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001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560AF65-787B-47F0-9BB9-CA88FBB874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18BCBC8-E576-4D8C-BA7A-2DD0EE5A378C}" type="datetimeFigureOut">
              <a:rPr lang="en-001" smtClean="0"/>
              <a:t>04/25/2026</a:t>
            </a:fld>
            <a:endParaRPr lang="en-001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466A320-503B-4688-9464-0927C5FB5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001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1B19730-475A-44E0-8581-AF790F021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F827A28-543D-4AA2-B013-88E1785D90F0}" type="slidenum">
              <a:rPr lang="en-001" smtClean="0"/>
              <a:t>‹#›</a:t>
            </a:fld>
            <a:endParaRPr lang="en-00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D5A667-1478-4E5F-B20B-58C433D34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3D73A-8321-4393-8247-8D4425DD5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0B21A-DF12-4640-8A9F-91466F051C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BCBC8-E576-4D8C-BA7A-2DD0EE5A378C}" type="datetimeFigureOut">
              <a:rPr lang="en-001" smtClean="0"/>
              <a:t>04/25/2026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C9E72-EEDD-4CE3-B172-6633CFA33C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0E4F1-839D-480F-BB66-F599B2F953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27A28-543D-4AA2-B013-88E1785D90F0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2667609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001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85800"/>
            <a:ext cx="201168" cy="4526280"/>
          </a:xfrm>
          <a:prstGeom prst="rect">
            <a:avLst/>
          </a:prstGeom>
          <a:solidFill>
            <a:srgbClr val="5B9BD5"/>
          </a:solidFill>
          <a:ln w="12700">
            <a:solidFill>
              <a:srgbClr val="5B9BD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60119" y="822959"/>
            <a:ext cx="8814501" cy="2462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Designing a Moodle-Based Vocabulary Course for Young L2 Learners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960119" y="5131675"/>
            <a:ext cx="6405531" cy="1067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2F559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Faris Keblawi, Al-</a:t>
            </a:r>
            <a:r>
              <a:rPr lang="en-US" sz="2800" dirty="0" err="1">
                <a:solidFill>
                  <a:srgbClr val="2F559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Qasemi</a:t>
            </a:r>
            <a:r>
              <a:rPr lang="en-US" sz="2800" dirty="0">
                <a:solidFill>
                  <a:srgbClr val="2F559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Academy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2F559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Iman Keblawi, Tel-Aviv University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C5E5D0-4B5B-47F3-BED6-8FFADBC12B66}"/>
              </a:ext>
            </a:extLst>
          </p:cNvPr>
          <p:cNvSpPr txBox="1"/>
          <p:nvPr/>
        </p:nvSpPr>
        <p:spPr>
          <a:xfrm>
            <a:off x="863949" y="3669297"/>
            <a:ext cx="67287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Presented at the </a:t>
            </a:r>
            <a:r>
              <a:rPr lang="en-US" sz="3200" b="1" dirty="0">
                <a:solidFill>
                  <a:srgbClr val="FF0000"/>
                </a:solidFill>
              </a:rPr>
              <a:t>ETEN</a:t>
            </a:r>
            <a:r>
              <a:rPr lang="en-US" sz="3200" b="1" dirty="0"/>
              <a:t> Conference, Tirana, Albania, April 2026</a:t>
            </a:r>
            <a:r>
              <a:rPr lang="en-US" sz="3200" dirty="0">
                <a:solidFill>
                  <a:srgbClr val="2F559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3200" dirty="0"/>
          </a:p>
          <a:p>
            <a:endParaRPr lang="en-001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FA179-C749-4D47-851A-8D3460213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vocabulary growth matters</a:t>
            </a:r>
            <a:endParaRPr lang="en-00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AF402-9B16-4F4F-8684-52F253D51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9953"/>
            <a:ext cx="11353800" cy="5606597"/>
          </a:xfrm>
        </p:spPr>
        <p:txBody>
          <a:bodyPr>
            <a:noAutofit/>
          </a:bodyPr>
          <a:lstStyle/>
          <a:p>
            <a:r>
              <a:rPr lang="en-US" sz="3600" dirty="0"/>
              <a:t>Vocabulary growth is </a:t>
            </a:r>
            <a:r>
              <a:rPr lang="en-US" sz="3600" dirty="0">
                <a:solidFill>
                  <a:srgbClr val="FF0000"/>
                </a:solidFill>
              </a:rPr>
              <a:t>central</a:t>
            </a:r>
            <a:r>
              <a:rPr lang="en-US" sz="3600" dirty="0"/>
              <a:t> to language learning progress.</a:t>
            </a:r>
          </a:p>
          <a:p>
            <a:r>
              <a:rPr lang="en-US" sz="3600" dirty="0"/>
              <a:t>Vocabulary knowledge is strongly </a:t>
            </a:r>
            <a:r>
              <a:rPr lang="en-US" sz="3600" dirty="0">
                <a:solidFill>
                  <a:srgbClr val="FF0000"/>
                </a:solidFill>
              </a:rPr>
              <a:t>associated</a:t>
            </a:r>
            <a:r>
              <a:rPr lang="en-US" sz="3600" dirty="0"/>
              <a:t> with performance in other language skills.</a:t>
            </a:r>
          </a:p>
          <a:p>
            <a:r>
              <a:rPr lang="en-US" sz="3600" dirty="0"/>
              <a:t>Young L2 learners need </a:t>
            </a:r>
            <a:r>
              <a:rPr lang="en-US" sz="3600" dirty="0">
                <a:solidFill>
                  <a:srgbClr val="FF0000"/>
                </a:solidFill>
              </a:rPr>
              <a:t>systematic</a:t>
            </a:r>
            <a:r>
              <a:rPr lang="en-US" sz="3600" dirty="0"/>
              <a:t> (planned) vocabulary development: </a:t>
            </a:r>
            <a:r>
              <a:rPr lang="en-US" sz="3600" i="1" dirty="0"/>
              <a:t>what</a:t>
            </a:r>
            <a:r>
              <a:rPr lang="en-US" sz="3600" dirty="0"/>
              <a:t> words to teach, </a:t>
            </a:r>
            <a:r>
              <a:rPr lang="en-US" sz="3600" i="1" dirty="0"/>
              <a:t>why</a:t>
            </a:r>
            <a:r>
              <a:rPr lang="en-US" sz="3600" dirty="0"/>
              <a:t>, </a:t>
            </a:r>
            <a:r>
              <a:rPr lang="en-US" sz="3600" i="1" dirty="0"/>
              <a:t>when</a:t>
            </a:r>
            <a:r>
              <a:rPr lang="en-US" sz="3600" dirty="0"/>
              <a:t>, and </a:t>
            </a:r>
            <a:r>
              <a:rPr lang="en-US" sz="3600" i="1" dirty="0"/>
              <a:t>how</a:t>
            </a:r>
            <a:r>
              <a:rPr lang="en-US" sz="3600" dirty="0"/>
              <a:t>.</a:t>
            </a:r>
          </a:p>
          <a:p>
            <a:r>
              <a:rPr lang="en-US" sz="3600" dirty="0"/>
              <a:t>Vocabulary learning should support both </a:t>
            </a:r>
            <a:r>
              <a:rPr lang="en-US" sz="3600" dirty="0">
                <a:solidFill>
                  <a:srgbClr val="FF0000"/>
                </a:solidFill>
              </a:rPr>
              <a:t>breadth</a:t>
            </a:r>
            <a:r>
              <a:rPr lang="en-US" sz="3600" dirty="0"/>
              <a:t> and </a:t>
            </a:r>
            <a:r>
              <a:rPr lang="en-US" sz="3600" dirty="0">
                <a:solidFill>
                  <a:srgbClr val="FF0000"/>
                </a:solidFill>
              </a:rPr>
              <a:t>depth</a:t>
            </a:r>
            <a:r>
              <a:rPr lang="en-US" sz="3600" dirty="0"/>
              <a:t> of word knowledge.</a:t>
            </a:r>
          </a:p>
          <a:p>
            <a:pPr marL="0" indent="0" defTabSz="469900">
              <a:buNone/>
            </a:pPr>
            <a:endParaRPr lang="en-US" altLang="en-IL" sz="36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5DCA70-7130-418C-9603-595F8E4B140E}"/>
              </a:ext>
            </a:extLst>
          </p:cNvPr>
          <p:cNvSpPr txBox="1">
            <a:spLocks/>
          </p:cNvSpPr>
          <p:nvPr/>
        </p:nvSpPr>
        <p:spPr>
          <a:xfrm>
            <a:off x="990600" y="219089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69900"/>
            <a:endParaRPr lang="en-US" altLang="en-IL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A0E3AB5-4B1A-445B-A6C1-9540D0ED62FF}"/>
              </a:ext>
            </a:extLst>
          </p:cNvPr>
          <p:cNvSpPr txBox="1">
            <a:spLocks/>
          </p:cNvSpPr>
          <p:nvPr/>
        </p:nvSpPr>
        <p:spPr>
          <a:xfrm>
            <a:off x="340010" y="5606594"/>
            <a:ext cx="10515600" cy="478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69900"/>
            <a:endParaRPr lang="en-US" altLang="en-IL" sz="1200" dirty="0"/>
          </a:p>
        </p:txBody>
      </p:sp>
    </p:spTree>
    <p:extLst>
      <p:ext uri="{BB962C8B-B14F-4D97-AF65-F5344CB8AC3E}">
        <p14:creationId xmlns:p14="http://schemas.microsoft.com/office/powerpoint/2010/main" val="3789020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65521-81E3-46C2-B6DA-43A4AE8A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IL" sz="4400" b="1" dirty="0"/>
              <a:t>Purpose of the study and research questions</a:t>
            </a:r>
            <a:endParaRPr lang="en-00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6CD60-F548-485F-8651-F89CB0150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defTabSz="469900"/>
            <a:r>
              <a:rPr lang="en-US" dirty="0"/>
              <a:t>To investigate the effectiveness of a Moodle-based vocabulary course for Grades 3–6 that supports vocabulary development through a self-regulated learning approach.</a:t>
            </a:r>
          </a:p>
          <a:p>
            <a:pPr defTabSz="469900"/>
            <a:r>
              <a:rPr lang="en-US" sz="3600" b="1" dirty="0">
                <a:solidFill>
                  <a:srgbClr val="FF0000"/>
                </a:solidFill>
              </a:rPr>
              <a:t>Research Questions </a:t>
            </a:r>
          </a:p>
          <a:p>
            <a:pPr lvl="1" defTabSz="469900"/>
            <a:r>
              <a:rPr lang="en-US" sz="3200" dirty="0"/>
              <a:t>To what extent does participation in the course improve learners’ vocabulary knowledge?</a:t>
            </a:r>
          </a:p>
          <a:p>
            <a:pPr lvl="1" defTabSz="469900"/>
            <a:r>
              <a:rPr lang="en-US" sz="3200" dirty="0"/>
              <a:t>How does the course design support the development and use of self-regulated learning strategies?</a:t>
            </a:r>
            <a:endParaRPr lang="en-001" sz="3600" dirty="0"/>
          </a:p>
        </p:txBody>
      </p:sp>
    </p:spTree>
    <p:extLst>
      <p:ext uri="{BB962C8B-B14F-4D97-AF65-F5344CB8AC3E}">
        <p14:creationId xmlns:p14="http://schemas.microsoft.com/office/powerpoint/2010/main" val="2047844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681C4-1244-4D28-B42E-827385D16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SRL matters for young learners?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35D84-5E6E-4A0A-9DAB-8DFA685A9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Classes often include learners with very </a:t>
            </a:r>
            <a:r>
              <a:rPr lang="en-US" sz="3600" dirty="0">
                <a:solidFill>
                  <a:srgbClr val="FF0000"/>
                </a:solidFill>
              </a:rPr>
              <a:t>different levels</a:t>
            </a:r>
            <a:r>
              <a:rPr lang="en-US" sz="3600" dirty="0"/>
              <a:t>. </a:t>
            </a:r>
          </a:p>
          <a:p>
            <a:r>
              <a:rPr lang="en-US" sz="3600" dirty="0"/>
              <a:t>Young learners also need </a:t>
            </a:r>
            <a:r>
              <a:rPr lang="en-US" sz="3600" dirty="0">
                <a:solidFill>
                  <a:srgbClr val="FF0000"/>
                </a:solidFill>
              </a:rPr>
              <a:t>support</a:t>
            </a:r>
            <a:r>
              <a:rPr lang="en-US" sz="3600" dirty="0"/>
              <a:t> to become </a:t>
            </a:r>
            <a:r>
              <a:rPr lang="en-US" sz="3600" dirty="0">
                <a:solidFill>
                  <a:srgbClr val="FF0000"/>
                </a:solidFill>
              </a:rPr>
              <a:t>more independent </a:t>
            </a:r>
            <a:r>
              <a:rPr lang="en-US" sz="3600" dirty="0"/>
              <a:t>vocabulary learners: in </a:t>
            </a:r>
            <a:r>
              <a:rPr lang="en-US" sz="3600" dirty="0">
                <a:solidFill>
                  <a:srgbClr val="FF0000"/>
                </a:solidFill>
              </a:rPr>
              <a:t>planning</a:t>
            </a:r>
            <a:r>
              <a:rPr lang="en-US" sz="3600" dirty="0"/>
              <a:t>, </a:t>
            </a:r>
            <a:r>
              <a:rPr lang="en-US" sz="3600" dirty="0">
                <a:solidFill>
                  <a:srgbClr val="FF0000"/>
                </a:solidFill>
              </a:rPr>
              <a:t>monitoring</a:t>
            </a:r>
            <a:r>
              <a:rPr lang="en-US" sz="3600" dirty="0"/>
              <a:t>, and </a:t>
            </a:r>
            <a:r>
              <a:rPr lang="en-US" sz="3600" dirty="0">
                <a:solidFill>
                  <a:srgbClr val="FF0000"/>
                </a:solidFill>
              </a:rPr>
              <a:t>reflecting</a:t>
            </a:r>
            <a:r>
              <a:rPr lang="en-US" sz="3600" dirty="0"/>
              <a:t> on their learning.</a:t>
            </a:r>
          </a:p>
          <a:p>
            <a:r>
              <a:rPr lang="en-US" sz="3600" dirty="0"/>
              <a:t>SRL can help them </a:t>
            </a:r>
            <a:r>
              <a:rPr lang="en-US" sz="3600" dirty="0">
                <a:solidFill>
                  <a:srgbClr val="FF0000"/>
                </a:solidFill>
              </a:rPr>
              <a:t>manage</a:t>
            </a:r>
            <a:r>
              <a:rPr lang="en-US" sz="3600" dirty="0"/>
              <a:t> their effort, </a:t>
            </a:r>
            <a:r>
              <a:rPr lang="en-US" sz="3600" dirty="0">
                <a:solidFill>
                  <a:srgbClr val="FF0000"/>
                </a:solidFill>
              </a:rPr>
              <a:t>track</a:t>
            </a:r>
            <a:r>
              <a:rPr lang="en-US" sz="3600" dirty="0"/>
              <a:t> progress, and stay </a:t>
            </a:r>
            <a:r>
              <a:rPr lang="en-US" sz="3600" dirty="0">
                <a:solidFill>
                  <a:srgbClr val="FF0000"/>
                </a:solidFill>
              </a:rPr>
              <a:t>motivated</a:t>
            </a:r>
            <a:r>
              <a:rPr lang="en-US" sz="3600" dirty="0"/>
              <a:t>.</a:t>
            </a:r>
            <a:endParaRPr lang="LID4096" sz="3600" dirty="0"/>
          </a:p>
        </p:txBody>
      </p:sp>
    </p:spTree>
    <p:extLst>
      <p:ext uri="{BB962C8B-B14F-4D97-AF65-F5344CB8AC3E}">
        <p14:creationId xmlns:p14="http://schemas.microsoft.com/office/powerpoint/2010/main" val="4253818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303F5-5287-4FE9-B410-0588283E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Self-regulated learning and vocabulary growth </a:t>
            </a:r>
            <a:endParaRPr lang="en-00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78879-F63E-4441-8775-22A114F48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9954"/>
            <a:ext cx="10676934" cy="484157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Planning (setting goals and plans)</a:t>
            </a:r>
          </a:p>
          <a:p>
            <a:pPr lvl="1"/>
            <a:r>
              <a:rPr lang="en-US" dirty="0"/>
              <a:t>pre-tests at grade and theme levels</a:t>
            </a:r>
          </a:p>
          <a:p>
            <a:pPr lvl="1"/>
            <a:r>
              <a:rPr lang="en-US" dirty="0"/>
              <a:t>clear course structure</a:t>
            </a:r>
          </a:p>
          <a:p>
            <a:pPr lvl="1"/>
            <a:r>
              <a:rPr lang="en-US" dirty="0"/>
              <a:t>clear goals</a:t>
            </a:r>
          </a:p>
          <a:p>
            <a:r>
              <a:rPr lang="en-US" b="1" dirty="0"/>
              <a:t>Monitoring</a:t>
            </a:r>
            <a:r>
              <a:rPr lang="en-US" dirty="0"/>
              <a:t>: (</a:t>
            </a:r>
            <a:r>
              <a:rPr lang="en-US" b="1" dirty="0"/>
              <a:t>monitoring progress and work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immediate feedback</a:t>
            </a:r>
          </a:p>
          <a:p>
            <a:pPr lvl="1"/>
            <a:r>
              <a:rPr lang="en-US" dirty="0"/>
              <a:t>progress indicators</a:t>
            </a:r>
          </a:p>
          <a:p>
            <a:pPr lvl="1"/>
            <a:r>
              <a:rPr lang="en-US" dirty="0"/>
              <a:t>mastery threshold</a:t>
            </a:r>
          </a:p>
          <a:p>
            <a:r>
              <a:rPr lang="en-US" b="1" dirty="0"/>
              <a:t>Reflection</a:t>
            </a:r>
            <a:r>
              <a:rPr lang="en-US" dirty="0"/>
              <a:t>: (</a:t>
            </a:r>
            <a:r>
              <a:rPr lang="en-US" b="1" dirty="0"/>
              <a:t>assessing quality of work / progress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post-theme self-evaluation</a:t>
            </a:r>
          </a:p>
          <a:p>
            <a:pPr lvl="1"/>
            <a:r>
              <a:rPr lang="en-US" dirty="0"/>
              <a:t>engagement surveys</a:t>
            </a:r>
          </a:p>
        </p:txBody>
      </p:sp>
    </p:spTree>
    <p:extLst>
      <p:ext uri="{BB962C8B-B14F-4D97-AF65-F5344CB8AC3E}">
        <p14:creationId xmlns:p14="http://schemas.microsoft.com/office/powerpoint/2010/main" val="3799096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F62AD-2840-497F-874A-543D009D3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IL" dirty="0">
                <a:solidFill>
                  <a:srgbClr val="FF0000"/>
                </a:solidFill>
              </a:rPr>
              <a:t>The vocabulary course design</a:t>
            </a:r>
            <a:endParaRPr lang="en-00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CD0CE-C6ED-4CDA-9745-2EE05EA01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defTabSz="469900"/>
            <a:r>
              <a:rPr lang="en-US" sz="4000" dirty="0"/>
              <a:t>Based on the official Ministry vocabulary list</a:t>
            </a:r>
          </a:p>
          <a:p>
            <a:pPr defTabSz="469900"/>
            <a:r>
              <a:rPr lang="en-US" sz="4000" dirty="0"/>
              <a:t>Includes about 1,400 words</a:t>
            </a:r>
          </a:p>
          <a:p>
            <a:pPr defTabSz="469900"/>
            <a:r>
              <a:rPr lang="en-US" sz="4000" dirty="0"/>
              <a:t>Organized by grade level</a:t>
            </a:r>
          </a:p>
          <a:p>
            <a:pPr defTabSz="469900"/>
            <a:r>
              <a:rPr lang="en-US" sz="4000" dirty="0"/>
              <a:t>Divided into themes and sub-themes for contextual relevance</a:t>
            </a:r>
          </a:p>
          <a:p>
            <a:pPr defTabSz="469900"/>
            <a:r>
              <a:rPr lang="en-US" sz="4000" dirty="0"/>
              <a:t>Includes about 15 target words per sub-theme</a:t>
            </a:r>
          </a:p>
        </p:txBody>
      </p:sp>
    </p:spTree>
    <p:extLst>
      <p:ext uri="{BB962C8B-B14F-4D97-AF65-F5344CB8AC3E}">
        <p14:creationId xmlns:p14="http://schemas.microsoft.com/office/powerpoint/2010/main" val="878390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B1E79-2713-4E71-971A-3F060EBE9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658"/>
            <a:ext cx="10515600" cy="560161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A systematic approach</a:t>
            </a:r>
            <a:r>
              <a:rPr lang="en-US" dirty="0"/>
              <a:t> to vocabulary teaching</a:t>
            </a:r>
            <a:endParaRPr lang="en-00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D9DF7-3644-4CCF-AAAE-32D0DB553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00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2A38E3-EA28-45CA-A88E-A5E0B523E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877819"/>
            <a:ext cx="11096625" cy="578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445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C64F2-C409-49AD-9CF9-2A8EAC2C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IL" dirty="0">
                <a:solidFill>
                  <a:srgbClr val="FF0000"/>
                </a:solidFill>
              </a:rPr>
              <a:t>Task Types</a:t>
            </a:r>
            <a:endParaRPr lang="en-00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32154-85F5-4346-B207-C54A55D94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defTabSz="469900"/>
            <a:r>
              <a:rPr lang="en-US" altLang="en-IL" sz="4000" b="1" dirty="0"/>
              <a:t>Formats</a:t>
            </a:r>
            <a:r>
              <a:rPr lang="en-US" altLang="en-IL" sz="4000" dirty="0"/>
              <a:t>: multiple-choice and short-answer items</a:t>
            </a:r>
          </a:p>
          <a:p>
            <a:pPr defTabSz="469900"/>
            <a:r>
              <a:rPr lang="en-US" altLang="en-IL" sz="4000" b="1" dirty="0"/>
              <a:t>Task types</a:t>
            </a:r>
            <a:r>
              <a:rPr lang="en-US" altLang="en-IL" sz="4000" dirty="0"/>
              <a:t>:</a:t>
            </a:r>
          </a:p>
          <a:p>
            <a:pPr lvl="1" defTabSz="469900"/>
            <a:r>
              <a:rPr lang="en-US" altLang="en-IL" sz="3600" dirty="0"/>
              <a:t>word definitions</a:t>
            </a:r>
          </a:p>
          <a:p>
            <a:pPr lvl="2" defTabSz="469900"/>
            <a:r>
              <a:rPr lang="en-US" altLang="en-IL" sz="3200" dirty="0"/>
              <a:t>matching words to images</a:t>
            </a:r>
          </a:p>
          <a:p>
            <a:pPr lvl="2" defTabSz="469900"/>
            <a:r>
              <a:rPr lang="en-US" altLang="en-IL" sz="3200" dirty="0"/>
              <a:t>word completion</a:t>
            </a:r>
          </a:p>
          <a:p>
            <a:pPr lvl="2" defTabSz="469900"/>
            <a:r>
              <a:rPr lang="en-US" altLang="en-IL" sz="3200" dirty="0"/>
              <a:t>sentence completion</a:t>
            </a:r>
          </a:p>
          <a:p>
            <a:pPr lvl="2" defTabSz="469900"/>
            <a:r>
              <a:rPr lang="en-US" altLang="en-IL" sz="3200" dirty="0"/>
              <a:t>odd-one-out</a:t>
            </a:r>
            <a:endParaRPr lang="en-US" altLang="en-IL" sz="2800" dirty="0"/>
          </a:p>
        </p:txBody>
      </p:sp>
    </p:spTree>
    <p:extLst>
      <p:ext uri="{BB962C8B-B14F-4D97-AF65-F5344CB8AC3E}">
        <p14:creationId xmlns:p14="http://schemas.microsoft.com/office/powerpoint/2010/main" val="1615935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281FB-8D84-420A-AEE9-C62659C5B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Progress so far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4BE12-4D91-4017-AA08-C46F9DCB1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9953"/>
            <a:ext cx="10515600" cy="4663621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Developed</a:t>
            </a:r>
            <a:r>
              <a:rPr lang="en-US" sz="3600" dirty="0"/>
              <a:t> the course </a:t>
            </a:r>
            <a:r>
              <a:rPr lang="en-US" sz="3600" dirty="0">
                <a:solidFill>
                  <a:srgbClr val="FF0000"/>
                </a:solidFill>
              </a:rPr>
              <a:t>content</a:t>
            </a:r>
            <a:r>
              <a:rPr lang="en-US" sz="3600" dirty="0"/>
              <a:t> and </a:t>
            </a:r>
            <a:r>
              <a:rPr lang="en-US" sz="3600" dirty="0">
                <a:solidFill>
                  <a:srgbClr val="FF0000"/>
                </a:solidFill>
              </a:rPr>
              <a:t>exercises</a:t>
            </a:r>
          </a:p>
          <a:p>
            <a:r>
              <a:rPr lang="en-US" sz="3600" dirty="0">
                <a:solidFill>
                  <a:srgbClr val="FF0000"/>
                </a:solidFill>
              </a:rPr>
              <a:t>Uploaded</a:t>
            </a:r>
            <a:r>
              <a:rPr lang="en-US" sz="3600" dirty="0"/>
              <a:t> materials to Moodle</a:t>
            </a:r>
          </a:p>
          <a:p>
            <a:r>
              <a:rPr lang="en-US" sz="3600" dirty="0">
                <a:solidFill>
                  <a:srgbClr val="FF0000"/>
                </a:solidFill>
              </a:rPr>
              <a:t>Reviewed</a:t>
            </a:r>
            <a:r>
              <a:rPr lang="en-US" sz="3600" dirty="0"/>
              <a:t> the content with teachers and students</a:t>
            </a:r>
          </a:p>
          <a:p>
            <a:r>
              <a:rPr lang="en-US" sz="3600" dirty="0"/>
              <a:t>Prepared </a:t>
            </a:r>
            <a:r>
              <a:rPr lang="en-US" sz="3600" dirty="0">
                <a:solidFill>
                  <a:srgbClr val="FF0000"/>
                </a:solidFill>
              </a:rPr>
              <a:t>SRL guidelines </a:t>
            </a:r>
            <a:r>
              <a:rPr lang="en-US" sz="3600" dirty="0"/>
              <a:t>for students and teachers</a:t>
            </a:r>
          </a:p>
          <a:p>
            <a:r>
              <a:rPr lang="en-US" sz="3600" dirty="0"/>
              <a:t>Prepared </a:t>
            </a:r>
            <a:r>
              <a:rPr lang="en-US" sz="3600" dirty="0">
                <a:solidFill>
                  <a:srgbClr val="FF0000"/>
                </a:solidFill>
              </a:rPr>
              <a:t>vocabulary</a:t>
            </a:r>
            <a:r>
              <a:rPr lang="en-US" sz="3600" dirty="0"/>
              <a:t> learning and teaching </a:t>
            </a:r>
            <a:r>
              <a:rPr lang="en-US" sz="3600" dirty="0">
                <a:solidFill>
                  <a:srgbClr val="FF0000"/>
                </a:solidFill>
              </a:rPr>
              <a:t>guidelines</a:t>
            </a:r>
            <a:r>
              <a:rPr lang="en-US" sz="3600" dirty="0"/>
              <a:t> for students and teachers</a:t>
            </a:r>
          </a:p>
          <a:p>
            <a:r>
              <a:rPr lang="en-US" sz="3600" dirty="0"/>
              <a:t>Began developing the </a:t>
            </a:r>
            <a:r>
              <a:rPr lang="en-US" sz="3600" dirty="0">
                <a:solidFill>
                  <a:srgbClr val="FF0000"/>
                </a:solidFill>
              </a:rPr>
              <a:t>research plan</a:t>
            </a:r>
            <a:r>
              <a:rPr lang="en-US" sz="3600" dirty="0"/>
              <a:t>, which is currently being substantially </a:t>
            </a:r>
            <a:r>
              <a:rPr lang="en-US" sz="3600" dirty="0">
                <a:solidFill>
                  <a:srgbClr val="FF0000"/>
                </a:solidFill>
              </a:rPr>
              <a:t>revised</a:t>
            </a:r>
            <a:endParaRPr lang="LID4096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575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669D7-9E63-4B94-93DD-C7B3E5495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00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46F4C-4E42-45DE-A276-3FAFD3FB5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00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5FEAA6-CA9F-4F5F-B0C2-D2687689E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810" y="268407"/>
            <a:ext cx="4597225" cy="63211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203913-AD1A-4C83-AFBE-6C6BE4BFF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238" y="365125"/>
            <a:ext cx="4542572" cy="63986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FF5B57-A87F-4410-90F3-CAFD9677BF6D}"/>
              </a:ext>
            </a:extLst>
          </p:cNvPr>
          <p:cNvSpPr txBox="1"/>
          <p:nvPr/>
        </p:nvSpPr>
        <p:spPr>
          <a:xfrm>
            <a:off x="10151420" y="647700"/>
            <a:ext cx="19072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Sample guidelines for students (1)</a:t>
            </a:r>
            <a:endParaRPr lang="LID4096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937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67BF8-8423-44F3-8E9F-EE31AB83F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001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1FE93F5-816D-4099-8A31-E1B8968001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89097" y="253953"/>
            <a:ext cx="4469817" cy="6367563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D415CA-0C6E-40DD-98BD-F1AD6503E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01" y="253954"/>
            <a:ext cx="4324382" cy="62389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B415983-DA65-4C66-9A84-06D0FCCCF33F}"/>
              </a:ext>
            </a:extLst>
          </p:cNvPr>
          <p:cNvSpPr txBox="1"/>
          <p:nvPr/>
        </p:nvSpPr>
        <p:spPr>
          <a:xfrm>
            <a:off x="10151420" y="647700"/>
            <a:ext cx="19072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Sample guidelines for students (2) (older)</a:t>
            </a:r>
            <a:endParaRPr lang="LID4096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317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54E47-A090-4EAA-9DBB-A119D9664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00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11ECE-6065-4720-A6AB-4B4FE6AA7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00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71BA96-F790-4489-BC65-8C0467223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866" y="185714"/>
            <a:ext cx="6700267" cy="64865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8F9CB6-4707-4A2F-85FC-FE4886AA38A6}"/>
              </a:ext>
            </a:extLst>
          </p:cNvPr>
          <p:cNvSpPr txBox="1"/>
          <p:nvPr/>
        </p:nvSpPr>
        <p:spPr>
          <a:xfrm>
            <a:off x="9463108" y="403225"/>
            <a:ext cx="254791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Sample course and theme design: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Purpose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Pre test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Tutorials </a:t>
            </a:r>
            <a:endParaRPr lang="LID4096" sz="3200" b="1" dirty="0"/>
          </a:p>
        </p:txBody>
      </p:sp>
    </p:spTree>
    <p:extLst>
      <p:ext uri="{BB962C8B-B14F-4D97-AF65-F5344CB8AC3E}">
        <p14:creationId xmlns:p14="http://schemas.microsoft.com/office/powerpoint/2010/main" val="4246647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20AB6-FCA8-48CE-A69C-B0D8328C8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00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F571C-DB9D-4C97-903C-0804FB2BC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00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B47A07-595D-48E1-A68E-E3FB54D90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297" y="1775046"/>
            <a:ext cx="6118774" cy="33079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E9D400-F81E-4459-95FB-77EC49BDDDDA}"/>
              </a:ext>
            </a:extLst>
          </p:cNvPr>
          <p:cNvSpPr txBox="1"/>
          <p:nvPr/>
        </p:nvSpPr>
        <p:spPr>
          <a:xfrm>
            <a:off x="9463108" y="888099"/>
            <a:ext cx="21097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Checking progress</a:t>
            </a:r>
            <a:endParaRPr lang="LID4096" sz="3200" b="1" dirty="0"/>
          </a:p>
        </p:txBody>
      </p:sp>
    </p:spTree>
    <p:extLst>
      <p:ext uri="{BB962C8B-B14F-4D97-AF65-F5344CB8AC3E}">
        <p14:creationId xmlns:p14="http://schemas.microsoft.com/office/powerpoint/2010/main" val="2382560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20AB6-FCA8-48CE-A69C-B0D8328C8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00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F571C-DB9D-4C97-903C-0804FB2BC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00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15D1C-79FB-4B3E-AD83-DD1117074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024" y="504497"/>
            <a:ext cx="10385527" cy="54521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1A14A9-E2BD-4584-B077-B3A1B027BB73}"/>
              </a:ext>
            </a:extLst>
          </p:cNvPr>
          <p:cNvSpPr txBox="1"/>
          <p:nvPr/>
        </p:nvSpPr>
        <p:spPr>
          <a:xfrm>
            <a:off x="9101158" y="3206292"/>
            <a:ext cx="25479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Sample exercise</a:t>
            </a:r>
            <a:endParaRPr lang="LID4096" sz="3200" b="1" dirty="0"/>
          </a:p>
        </p:txBody>
      </p:sp>
    </p:spTree>
    <p:extLst>
      <p:ext uri="{BB962C8B-B14F-4D97-AF65-F5344CB8AC3E}">
        <p14:creationId xmlns:p14="http://schemas.microsoft.com/office/powerpoint/2010/main" val="548146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089A5-4027-4775-929A-149942A69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Expected contribution</a:t>
            </a:r>
            <a:endParaRPr lang="en-00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FEF61-AAA9-43FF-A0A7-3F9FCF858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Offers a </a:t>
            </a:r>
            <a:r>
              <a:rPr lang="en-US" sz="3600" dirty="0">
                <a:solidFill>
                  <a:srgbClr val="FF0000"/>
                </a:solidFill>
              </a:rPr>
              <a:t>structured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digital</a:t>
            </a:r>
            <a:r>
              <a:rPr lang="en-US" sz="3600" dirty="0"/>
              <a:t> vocabulary-learning model for young learners</a:t>
            </a:r>
          </a:p>
          <a:p>
            <a:r>
              <a:rPr lang="en-US" sz="3600" dirty="0"/>
              <a:t>Combines mastery </a:t>
            </a:r>
            <a:r>
              <a:rPr lang="en-US" sz="3600" dirty="0">
                <a:solidFill>
                  <a:srgbClr val="FF0000"/>
                </a:solidFill>
              </a:rPr>
              <a:t>learning</a:t>
            </a:r>
            <a:r>
              <a:rPr lang="en-US" sz="3600" dirty="0"/>
              <a:t> with </a:t>
            </a:r>
            <a:r>
              <a:rPr lang="en-US" sz="3600" dirty="0">
                <a:solidFill>
                  <a:srgbClr val="FF0000"/>
                </a:solidFill>
              </a:rPr>
              <a:t>SRL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support</a:t>
            </a:r>
          </a:p>
          <a:p>
            <a:r>
              <a:rPr lang="en-US" sz="3600" dirty="0"/>
              <a:t>May help teachers </a:t>
            </a:r>
            <a:r>
              <a:rPr lang="en-US" sz="3600" dirty="0">
                <a:solidFill>
                  <a:srgbClr val="FF0000"/>
                </a:solidFill>
              </a:rPr>
              <a:t>address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learner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differences</a:t>
            </a:r>
            <a:r>
              <a:rPr lang="en-US" sz="3600" dirty="0"/>
              <a:t> more effectively</a:t>
            </a:r>
          </a:p>
          <a:p>
            <a:r>
              <a:rPr lang="en-US" sz="3600" dirty="0"/>
              <a:t>May provide insight into how young learners engage with </a:t>
            </a:r>
            <a:r>
              <a:rPr lang="en-US" sz="3600" dirty="0">
                <a:solidFill>
                  <a:srgbClr val="FF0000"/>
                </a:solidFill>
              </a:rPr>
              <a:t>independent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digital vocabulary </a:t>
            </a:r>
            <a:r>
              <a:rPr lang="en-US" sz="3600" dirty="0"/>
              <a:t>learning</a:t>
            </a:r>
            <a:endParaRPr lang="en-001" sz="3600" dirty="0"/>
          </a:p>
        </p:txBody>
      </p:sp>
    </p:spTree>
    <p:extLst>
      <p:ext uri="{BB962C8B-B14F-4D97-AF65-F5344CB8AC3E}">
        <p14:creationId xmlns:p14="http://schemas.microsoft.com/office/powerpoint/2010/main" val="2501447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7530-BCCB-4DA5-AB0B-0EDD4491D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4AA09-3724-414C-9332-06187F76F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12700" dirty="0">
                <a:solidFill>
                  <a:srgbClr val="FF0000"/>
                </a:solidFill>
              </a:rPr>
              <a:t>Thank You!</a:t>
            </a:r>
            <a:endParaRPr lang="LID4096" sz="12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04072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441</Words>
  <Application>Microsoft Office PowerPoint</Application>
  <PresentationFormat>Widescreen</PresentationFormat>
  <Paragraphs>68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Calibri Light</vt:lpstr>
      <vt:lpstr>Symbol</vt:lpstr>
      <vt:lpstr>Custom Design</vt:lpstr>
      <vt:lpstr>PowerPoint Presentation</vt:lpstr>
      <vt:lpstr>Why vocabulary growth matters</vt:lpstr>
      <vt:lpstr>Purpose of the study and research questions</vt:lpstr>
      <vt:lpstr>Why SRL matters for young learners?</vt:lpstr>
      <vt:lpstr>Self-regulated learning and vocabulary growth </vt:lpstr>
      <vt:lpstr>The vocabulary course design</vt:lpstr>
      <vt:lpstr>A systematic approach to vocabulary teaching</vt:lpstr>
      <vt:lpstr>Task Types</vt:lpstr>
      <vt:lpstr>Progress so far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Expected contribution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Designing a Moodle-Based SRL Vocabulary Course for Young L2 Learners</dc:title>
  <dc:subject>Presentation title slide</dc:subject>
  <dc:creator>OpenAI</dc:creator>
  <cp:lastModifiedBy>USER1</cp:lastModifiedBy>
  <cp:revision>36</cp:revision>
  <dcterms:created xsi:type="dcterms:W3CDTF">2026-04-16T07:07:18Z</dcterms:created>
  <dcterms:modified xsi:type="dcterms:W3CDTF">2026-04-25T08:43:12Z</dcterms:modified>
</cp:coreProperties>
</file>